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76.bin" ContentType="image/unknown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31"/>
  </p:notesMasterIdLst>
  <p:handoutMasterIdLst>
    <p:handoutMasterId r:id="rId32"/>
  </p:handoutMasterIdLst>
  <p:sldIdLst>
    <p:sldId id="788" r:id="rId2"/>
    <p:sldId id="421" r:id="rId3"/>
    <p:sldId id="423" r:id="rId4"/>
    <p:sldId id="496" r:id="rId5"/>
    <p:sldId id="497" r:id="rId6"/>
    <p:sldId id="534" r:id="rId7"/>
    <p:sldId id="765" r:id="rId8"/>
    <p:sldId id="766" r:id="rId9"/>
    <p:sldId id="767" r:id="rId10"/>
    <p:sldId id="793" r:id="rId11"/>
    <p:sldId id="843" r:id="rId12"/>
    <p:sldId id="559" r:id="rId13"/>
    <p:sldId id="846" r:id="rId14"/>
    <p:sldId id="849" r:id="rId15"/>
    <p:sldId id="498" r:id="rId16"/>
    <p:sldId id="847" r:id="rId17"/>
    <p:sldId id="848" r:id="rId18"/>
    <p:sldId id="779" r:id="rId19"/>
    <p:sldId id="258" r:id="rId20"/>
    <p:sldId id="858" r:id="rId21"/>
    <p:sldId id="859" r:id="rId22"/>
    <p:sldId id="953" r:id="rId23"/>
    <p:sldId id="857" r:id="rId24"/>
    <p:sldId id="957" r:id="rId25"/>
    <p:sldId id="831" r:id="rId26"/>
    <p:sldId id="783" r:id="rId27"/>
    <p:sldId id="274" r:id="rId28"/>
    <p:sldId id="296" r:id="rId29"/>
    <p:sldId id="823" r:id="rId30"/>
  </p:sldIdLst>
  <p:sldSz cx="9144000" cy="5715000" type="screen16x1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CC00CC"/>
    <a:srgbClr val="343495"/>
    <a:srgbClr val="663300"/>
    <a:srgbClr val="006600"/>
    <a:srgbClr val="009900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0769" autoAdjust="0"/>
  </p:normalViewPr>
  <p:slideViewPr>
    <p:cSldViewPr>
      <p:cViewPr varScale="1">
        <p:scale>
          <a:sx n="107" d="100"/>
          <a:sy n="107" d="100"/>
        </p:scale>
        <p:origin x="500" y="6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04"/>
    </p:cViewPr>
  </p:sorterViewPr>
  <p:notesViewPr>
    <p:cSldViewPr>
      <p:cViewPr varScale="1">
        <p:scale>
          <a:sx n="69" d="100"/>
          <a:sy n="69" d="100"/>
        </p:scale>
        <p:origin x="2788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160CE82-0621-9B0E-DCF6-1D1D3DFFB5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2497FA8D-AC6F-7107-DC2A-FAD648398C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73500" y="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773E704-05C3-D8E0-6B07-9CB3FA6E42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47713"/>
            <a:ext cx="598805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DE4EBFF7-6A68-0827-87D7-E718193F356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740275"/>
            <a:ext cx="50117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>
            <a:extLst>
              <a:ext uri="{FF2B5EF4-FFF2-40B4-BE49-F238E27FC236}">
                <a16:creationId xmlns:a16="http://schemas.microsoft.com/office/drawing/2014/main" id="{025213BF-091B-4584-0661-99004CEE01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5B4579D5-1B67-ACB7-8D60-1BAD4D5316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3500" y="948055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A9595C1-9EEE-40FA-B49E-501168BD53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467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51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436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5347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220E597C-8EE7-3DC7-9105-59F123E1FF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A40B7DD-4ADF-4F1E-A1E3-C8ED9D6F93B7}" type="slidenum">
              <a:rPr lang="zh-CN" altLang="en-US"/>
              <a:pPr/>
              <a:t>20</a:t>
            </a:fld>
            <a:endParaRPr lang="zh-CN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0F8743F5-C4E1-C8EE-CB6D-2A08021C717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228273E-32E3-32DB-04A3-26C492F6FB8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4343400"/>
            <a:ext cx="5029200" cy="4114800"/>
          </a:xfrm>
        </p:spPr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 sz="1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>
            <a:extLst>
              <a:ext uri="{FF2B5EF4-FFF2-40B4-BE49-F238E27FC236}">
                <a16:creationId xmlns:a16="http://schemas.microsoft.com/office/drawing/2014/main" id="{656FEF6F-8C42-1F0B-EB46-D7F354C6F47A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0" name="备注占位符 2">
            <a:extLst>
              <a:ext uri="{FF2B5EF4-FFF2-40B4-BE49-F238E27FC236}">
                <a16:creationId xmlns:a16="http://schemas.microsoft.com/office/drawing/2014/main" id="{35672C5F-6215-4B47-933C-FFDC632FE10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32771" name="灯片编号占位符 3">
            <a:extLst>
              <a:ext uri="{FF2B5EF4-FFF2-40B4-BE49-F238E27FC236}">
                <a16:creationId xmlns:a16="http://schemas.microsoft.com/office/drawing/2014/main" id="{AB919524-8A4B-D065-894B-12A2091129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B4B3CE0E-5CDB-4920-AAAA-0C0818A4755A}" type="slidenum">
              <a:rPr lang="zh-CN" altLang="en-US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>
            <a:extLst>
              <a:ext uri="{FF2B5EF4-FFF2-40B4-BE49-F238E27FC236}">
                <a16:creationId xmlns:a16="http://schemas.microsoft.com/office/drawing/2014/main" id="{49A6EB4E-66EA-1B6D-FDC1-D20C0CA8938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818" name="文本占位符 2">
            <a:extLst>
              <a:ext uri="{FF2B5EF4-FFF2-40B4-BE49-F238E27FC236}">
                <a16:creationId xmlns:a16="http://schemas.microsoft.com/office/drawing/2014/main" id="{42BF208B-166F-B2E9-9CED-524644A370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3672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848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5861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84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15A0343-7C35-428C-BBD8-44DFBC33FF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C55642-6AA1-4B2D-B7F8-BCDE813C3CE7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40994" name="Rectangle 2">
            <a:extLst>
              <a:ext uri="{FF2B5EF4-FFF2-40B4-BE49-F238E27FC236}">
                <a16:creationId xmlns:a16="http://schemas.microsoft.com/office/drawing/2014/main" id="{6BF239BC-0C28-41A2-B6DC-02288A085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340995" name="Rectangle 3">
            <a:extLst>
              <a:ext uri="{FF2B5EF4-FFF2-40B4-BE49-F238E27FC236}">
                <a16:creationId xmlns:a16="http://schemas.microsoft.com/office/drawing/2014/main" id="{8146C7F5-A4CD-4B80-9ABD-80F7557AF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5D4AFD-90A4-42CE-AD26-540F36E1B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FBBA2A-6EC9-4689-97B0-4734E85052D7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345090" name="Rectangle 2">
            <a:extLst>
              <a:ext uri="{FF2B5EF4-FFF2-40B4-BE49-F238E27FC236}">
                <a16:creationId xmlns:a16="http://schemas.microsoft.com/office/drawing/2014/main" id="{0FA852F7-635E-4DD4-BF13-A559D71E4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345091" name="Rectangle 3">
            <a:extLst>
              <a:ext uri="{FF2B5EF4-FFF2-40B4-BE49-F238E27FC236}">
                <a16:creationId xmlns:a16="http://schemas.microsoft.com/office/drawing/2014/main" id="{DEEE4590-33A3-4388-84F8-752F6CBB18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595C1-9EEE-40FA-B49E-501168BD535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84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902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1353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3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9pPr>
          </a:lstStyle>
          <a:p>
            <a:fld id="{FE170808-28D6-4652-BAB2-B8634E27730E}" type="slidenum">
              <a:rPr lang="en-US" altLang="zh-CN" sz="1200" b="0" smtClean="0">
                <a:ea typeface="宋体" panose="02010600030101010101" pitchFamily="2" charset="-122"/>
              </a:rPr>
              <a:pPr/>
              <a:t>9</a:t>
            </a:fld>
            <a:endParaRPr lang="en-US" altLang="zh-CN" sz="1200" b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775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1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567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1CFE455-C563-F99B-C782-0CEF126417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FFE5CB-10B7-F64D-41BF-755B49774B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D92EFD8-BDCE-62AB-5CC3-22AB43095F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F345C-C02D-418E-ACB3-0A8F4FA054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18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6672E9E-E4E5-E78D-0236-E94B944C1FD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8FAA86D3-F3EC-A557-973E-D4162524B4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EBEDE6B-FCFB-9915-678B-8B15B18F1D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02127-44F7-4873-B8B5-1B0F224374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868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4164" y="508000"/>
            <a:ext cx="1982787" cy="44635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1" y="508000"/>
            <a:ext cx="5795963" cy="446352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33B9C8-86BE-6CAB-7BF3-2E286EE35E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510019F-B4F7-0A5C-64D0-2780634766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04175EA-1836-8E22-282C-F434BE3CBA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2FFE86-EE76-4A7D-9A7B-38D3F45E6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293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6DF9D73-47B2-114A-553D-8A0C1CCA49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FC2DD10-7014-56A0-F439-6D51441A11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9A10F3FC-1E9A-ABC9-EFBF-BB4C21CE07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911E4-377D-469E-BA37-6EED0915AC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8001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38407F-7FD9-3C1C-6F99-813A466CE9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57307319-FDB0-0BA1-9421-43C3C8D014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76422A1-F76B-3B53-C6A3-01C759406C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5C9D-7E69-41EC-A61A-E5CA98D8FF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346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2E99CB0-B863-FCFE-D493-B76F922E9D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766506A-7F71-4396-DD82-AC8707B204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15FDC92-95F0-A334-103F-CF74A906C4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0ED63-53E9-45A7-9262-1F3CDA92D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481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45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69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08162C8-C964-9A07-3185-96867AF7EF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E4EBBA1-1FDB-E02F-1359-24058FF320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4206A76-D6A6-7637-F512-38C0FD7CFFD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AA274C-81B6-45C7-BAF9-90EC64D7E7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1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FBF61F-0B8C-249B-87B6-052251C62E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C6845-5958-A80F-D2FB-A5A29ECAD3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EC78D-0CA9-58D2-A4C2-FDE99A0780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5DDC9-C6A6-4950-9088-4F022F3E1D9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16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79456236-DAF5-DFB6-1300-012B01B621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4957342E-95D8-D3FD-61CC-59EC6BCF94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8AE99D1-68A2-16C7-D11C-1436219F7B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DDDEB-AB71-4BD2-8B1B-2B28830851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0920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4C9ECDE2-20E5-273C-4A2E-9BB36456BF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B185F24-D989-46CE-8A3A-0F2AA82556B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CCEAB43B-DE44-536A-CC52-D2E4F7EDFAB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869C65-08B5-4022-913C-2FCF6C4321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943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991581-7724-E0EB-8D44-97BC848124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7B26480-1ABF-CF32-2A34-414690AF27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9965CAD-C981-A6FB-94D7-DC89D09EAC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A1E47-DADF-44EB-B406-64FC9AC07D4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110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D4C4D36-39D9-A014-8850-F0B5E1E5A8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401EA3F-E3AA-80E8-471D-385CAD2678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5487D19-6906-7FAC-05BA-CD8811CCAF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9BAF2-27F0-44AE-91A3-93CA08F472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20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">
            <a:extLst>
              <a:ext uri="{FF2B5EF4-FFF2-40B4-BE49-F238E27FC236}">
                <a16:creationId xmlns:a16="http://schemas.microsoft.com/office/drawing/2014/main" id="{1BC7662E-6DC3-514D-AF54-2512335CE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4166"/>
          <a:stretch/>
        </p:blipFill>
        <p:spPr bwMode="auto">
          <a:xfrm>
            <a:off x="0" y="0"/>
            <a:ext cx="9144000" cy="272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49C1BFEF-7C33-180F-C2C5-BEB85620A2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D202D2B-F925-295D-00EA-F218638DF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542521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700E3BB7-974F-632B-0372-0A8C1AE31E1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CEC8EB8F-4BF6-9766-B61C-DC047362D32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60" name="Rectangle 8">
            <a:extLst>
              <a:ext uri="{FF2B5EF4-FFF2-40B4-BE49-F238E27FC236}">
                <a16:creationId xmlns:a16="http://schemas.microsoft.com/office/drawing/2014/main" id="{B7C16D10-97C8-B60C-5D42-955D1CD67F8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6EFF01C-E612-4A07-AE64-3D135753DB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5pPr>
      <a:lvl6pPr marL="380985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761970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142954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523939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har char="•"/>
        <a:defRPr kumimoji="1" sz="2667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Char char="–"/>
        <a:defRPr kumimoji="1" sz="2333">
          <a:solidFill>
            <a:schemeClr val="tx1"/>
          </a:solidFill>
          <a:latin typeface="+mn-lt"/>
          <a:ea typeface="+mn-ea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Char char="–"/>
        <a:defRPr kumimoji="1" sz="1667">
          <a:solidFill>
            <a:schemeClr val="tx1"/>
          </a:solidFill>
          <a:latin typeface="+mn-lt"/>
          <a:ea typeface="+mn-ea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eg"/><Relationship Id="rId5" Type="http://schemas.openxmlformats.org/officeDocument/2006/relationships/hyperlink" Target="&#20013;&#22269;&#24320;&#22987;&#26500;&#31569;&#8220;&#27700;&#19979;&#38271;&#22478;&#8221;&#19981;&#36895;&#20043;&#23458;&#34892;&#36394;&#23613;&#22312;&#25484;&#25569;.flv" TargetMode="External"/><Relationship Id="rId4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58.wmf"/><Relationship Id="rId3" Type="http://schemas.openxmlformats.org/officeDocument/2006/relationships/image" Target="../media/image52.wmf"/><Relationship Id="rId21" Type="http://schemas.openxmlformats.org/officeDocument/2006/relationships/oleObject" Target="../embeddings/oleObject37.bin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30.bin"/><Relationship Id="rId17" Type="http://schemas.openxmlformats.org/officeDocument/2006/relationships/oleObject" Target="../embeddings/oleObject34.bin"/><Relationship Id="rId2" Type="http://schemas.openxmlformats.org/officeDocument/2006/relationships/oleObject" Target="../embeddings/oleObject25.bin"/><Relationship Id="rId16" Type="http://schemas.openxmlformats.org/officeDocument/2006/relationships/oleObject" Target="../embeddings/oleObject33.bin"/><Relationship Id="rId20" Type="http://schemas.openxmlformats.org/officeDocument/2006/relationships/oleObject" Target="../embeddings/oleObject3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6.wmf"/><Relationship Id="rId24" Type="http://schemas.openxmlformats.org/officeDocument/2006/relationships/image" Target="../media/image60.wmf"/><Relationship Id="rId5" Type="http://schemas.openxmlformats.org/officeDocument/2006/relationships/image" Target="../media/image53.wmf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8.bin"/><Relationship Id="rId10" Type="http://schemas.openxmlformats.org/officeDocument/2006/relationships/oleObject" Target="../embeddings/oleObject29.bin"/><Relationship Id="rId19" Type="http://schemas.openxmlformats.org/officeDocument/2006/relationships/oleObject" Target="../embeddings/oleObject35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5.wmf"/><Relationship Id="rId14" Type="http://schemas.openxmlformats.org/officeDocument/2006/relationships/image" Target="../media/image57.wmf"/><Relationship Id="rId22" Type="http://schemas.openxmlformats.org/officeDocument/2006/relationships/image" Target="../media/image5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jp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75.wmf"/><Relationship Id="rId4" Type="http://schemas.openxmlformats.org/officeDocument/2006/relationships/image" Target="../media/image72.wmf"/><Relationship Id="rId9" Type="http://schemas.openxmlformats.org/officeDocument/2006/relationships/oleObject" Target="../embeddings/oleObject4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jpeg"/><Relationship Id="rId5" Type="http://schemas.openxmlformats.org/officeDocument/2006/relationships/image" Target="../media/image77.jpg"/><Relationship Id="rId4" Type="http://schemas.openxmlformats.org/officeDocument/2006/relationships/image" Target="../media/image76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88.png"/><Relationship Id="rId3" Type="http://schemas.openxmlformats.org/officeDocument/2006/relationships/image" Target="../media/image82.wmf"/><Relationship Id="rId7" Type="http://schemas.openxmlformats.org/officeDocument/2006/relationships/image" Target="../media/image84.wmf"/><Relationship Id="rId12" Type="http://schemas.openxmlformats.org/officeDocument/2006/relationships/image" Target="../media/image4.jpeg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87.emf"/><Relationship Id="rId5" Type="http://schemas.openxmlformats.org/officeDocument/2006/relationships/image" Target="../media/image83.wmf"/><Relationship Id="rId10" Type="http://schemas.openxmlformats.org/officeDocument/2006/relationships/image" Target="../media/image86.wmf"/><Relationship Id="rId4" Type="http://schemas.openxmlformats.org/officeDocument/2006/relationships/oleObject" Target="../embeddings/oleObject44.bin"/><Relationship Id="rId9" Type="http://schemas.openxmlformats.org/officeDocument/2006/relationships/oleObject" Target="../embeddings/oleObject46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94.emf"/><Relationship Id="rId17" Type="http://schemas.openxmlformats.org/officeDocument/2006/relationships/oleObject" Target="../embeddings/oleObject55.bin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9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101.emf"/><Relationship Id="rId4" Type="http://schemas.openxmlformats.org/officeDocument/2006/relationships/image" Target="../media/image98.emf"/><Relationship Id="rId9" Type="http://schemas.openxmlformats.org/officeDocument/2006/relationships/oleObject" Target="../embeddings/oleObject5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106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05.wmf"/><Relationship Id="rId4" Type="http://schemas.openxmlformats.org/officeDocument/2006/relationships/image" Target="../media/image102.emf"/><Relationship Id="rId9" Type="http://schemas.openxmlformats.org/officeDocument/2006/relationships/oleObject" Target="../embeddings/oleObject6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13" Type="http://schemas.openxmlformats.org/officeDocument/2006/relationships/image" Target="../media/image87.e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11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w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110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68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5.bin"/><Relationship Id="rId18" Type="http://schemas.openxmlformats.org/officeDocument/2006/relationships/image" Target="../media/image117.wmf"/><Relationship Id="rId26" Type="http://schemas.openxmlformats.org/officeDocument/2006/relationships/image" Target="../media/image121.wmf"/><Relationship Id="rId39" Type="http://schemas.openxmlformats.org/officeDocument/2006/relationships/image" Target="../media/image128.png"/><Relationship Id="rId21" Type="http://schemas.openxmlformats.org/officeDocument/2006/relationships/oleObject" Target="../embeddings/oleObject79.bin"/><Relationship Id="rId34" Type="http://schemas.openxmlformats.org/officeDocument/2006/relationships/image" Target="../media/image125.wmf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14.wmf"/><Relationship Id="rId17" Type="http://schemas.openxmlformats.org/officeDocument/2006/relationships/oleObject" Target="../embeddings/oleObject77.bin"/><Relationship Id="rId25" Type="http://schemas.openxmlformats.org/officeDocument/2006/relationships/oleObject" Target="../embeddings/oleObject81.bin"/><Relationship Id="rId33" Type="http://schemas.openxmlformats.org/officeDocument/2006/relationships/oleObject" Target="../embeddings/oleObject85.bin"/><Relationship Id="rId38" Type="http://schemas.openxmlformats.org/officeDocument/2006/relationships/image" Target="../media/image127.wmf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6.wmf"/><Relationship Id="rId20" Type="http://schemas.openxmlformats.org/officeDocument/2006/relationships/image" Target="../media/image118.wmf"/><Relationship Id="rId29" Type="http://schemas.openxmlformats.org/officeDocument/2006/relationships/oleObject" Target="../embeddings/oleObject83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74.bin"/><Relationship Id="rId24" Type="http://schemas.openxmlformats.org/officeDocument/2006/relationships/image" Target="../media/image120.wmf"/><Relationship Id="rId32" Type="http://schemas.openxmlformats.org/officeDocument/2006/relationships/image" Target="../media/image124.wmf"/><Relationship Id="rId37" Type="http://schemas.openxmlformats.org/officeDocument/2006/relationships/oleObject" Target="../embeddings/oleObject87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23" Type="http://schemas.openxmlformats.org/officeDocument/2006/relationships/oleObject" Target="../embeddings/oleObject80.bin"/><Relationship Id="rId28" Type="http://schemas.openxmlformats.org/officeDocument/2006/relationships/image" Target="../media/image122.wmf"/><Relationship Id="rId36" Type="http://schemas.openxmlformats.org/officeDocument/2006/relationships/image" Target="../media/image126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78.bin"/><Relationship Id="rId31" Type="http://schemas.openxmlformats.org/officeDocument/2006/relationships/oleObject" Target="../embeddings/oleObject84.bin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115.wmf"/><Relationship Id="rId22" Type="http://schemas.openxmlformats.org/officeDocument/2006/relationships/image" Target="../media/image119.wmf"/><Relationship Id="rId27" Type="http://schemas.openxmlformats.org/officeDocument/2006/relationships/oleObject" Target="../embeddings/oleObject82.bin"/><Relationship Id="rId30" Type="http://schemas.openxmlformats.org/officeDocument/2006/relationships/image" Target="../media/image123.wmf"/><Relationship Id="rId35" Type="http://schemas.openxmlformats.org/officeDocument/2006/relationships/oleObject" Target="../embeddings/oleObject86.bin"/><Relationship Id="rId8" Type="http://schemas.openxmlformats.org/officeDocument/2006/relationships/image" Target="../media/image110.wmf"/><Relationship Id="rId3" Type="http://schemas.openxmlformats.org/officeDocument/2006/relationships/oleObject" Target="../embeddings/oleObject70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1.bin"/><Relationship Id="rId13" Type="http://schemas.openxmlformats.org/officeDocument/2006/relationships/image" Target="../media/image133.wmf"/><Relationship Id="rId18" Type="http://schemas.openxmlformats.org/officeDocument/2006/relationships/oleObject" Target="../embeddings/oleObject96.bin"/><Relationship Id="rId3" Type="http://schemas.openxmlformats.org/officeDocument/2006/relationships/image" Target="../media/image129.wmf"/><Relationship Id="rId21" Type="http://schemas.openxmlformats.org/officeDocument/2006/relationships/image" Target="../media/image137.wmf"/><Relationship Id="rId7" Type="http://schemas.openxmlformats.org/officeDocument/2006/relationships/image" Target="../media/image131.wmf"/><Relationship Id="rId12" Type="http://schemas.openxmlformats.org/officeDocument/2006/relationships/oleObject" Target="../embeddings/oleObject93.bin"/><Relationship Id="rId17" Type="http://schemas.openxmlformats.org/officeDocument/2006/relationships/image" Target="../media/image135.wmf"/><Relationship Id="rId2" Type="http://schemas.openxmlformats.org/officeDocument/2006/relationships/oleObject" Target="../embeddings/oleObject88.bin"/><Relationship Id="rId16" Type="http://schemas.openxmlformats.org/officeDocument/2006/relationships/oleObject" Target="../embeddings/oleObject95.bin"/><Relationship Id="rId20" Type="http://schemas.openxmlformats.org/officeDocument/2006/relationships/oleObject" Target="../embeddings/oleObject97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0.bin"/><Relationship Id="rId11" Type="http://schemas.openxmlformats.org/officeDocument/2006/relationships/image" Target="../media/image132.wmf"/><Relationship Id="rId5" Type="http://schemas.openxmlformats.org/officeDocument/2006/relationships/image" Target="../media/image130.wmf"/><Relationship Id="rId15" Type="http://schemas.openxmlformats.org/officeDocument/2006/relationships/image" Target="../media/image134.wmf"/><Relationship Id="rId23" Type="http://schemas.openxmlformats.org/officeDocument/2006/relationships/image" Target="../media/image138.wmf"/><Relationship Id="rId10" Type="http://schemas.openxmlformats.org/officeDocument/2006/relationships/oleObject" Target="../embeddings/oleObject92.bin"/><Relationship Id="rId19" Type="http://schemas.openxmlformats.org/officeDocument/2006/relationships/image" Target="../media/image136.w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94.bin"/><Relationship Id="rId22" Type="http://schemas.openxmlformats.org/officeDocument/2006/relationships/oleObject" Target="../embeddings/oleObject9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93.bin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140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gif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gif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1.wmf"/><Relationship Id="rId3" Type="http://schemas.openxmlformats.org/officeDocument/2006/relationships/image" Target="../media/image26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0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wmf"/><Relationship Id="rId11" Type="http://schemas.openxmlformats.org/officeDocument/2006/relationships/image" Target="../media/image36.gi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5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5.emf"/><Relationship Id="rId17" Type="http://schemas.openxmlformats.org/officeDocument/2006/relationships/oleObject" Target="../embeddings/oleObject24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7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63D529-ED63-44BE-B5FB-6EA8B4A092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26911" r="7306" b="9675"/>
          <a:stretch/>
        </p:blipFill>
        <p:spPr>
          <a:xfrm>
            <a:off x="3803228" y="1657367"/>
            <a:ext cx="3857663" cy="2244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C1C25C2-C784-5590-39AC-CED9F5D0F38E}"/>
              </a:ext>
            </a:extLst>
          </p:cNvPr>
          <p:cNvGrpSpPr/>
          <p:nvPr/>
        </p:nvGrpSpPr>
        <p:grpSpPr>
          <a:xfrm>
            <a:off x="1483110" y="1684350"/>
            <a:ext cx="2080778" cy="2960347"/>
            <a:chOff x="865332" y="2021219"/>
            <a:chExt cx="2496934" cy="35524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3CC1548-2222-3779-AAC3-ADD96B040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2" t="3592" r="26948" b="54248"/>
            <a:stretch/>
          </p:blipFill>
          <p:spPr>
            <a:xfrm>
              <a:off x="865332" y="2021219"/>
              <a:ext cx="2338516" cy="267707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51DF3CB-097C-4C8F-C7F7-03D9EFEDA7D0}"/>
                </a:ext>
              </a:extLst>
            </p:cNvPr>
            <p:cNvSpPr txBox="1"/>
            <p:nvPr/>
          </p:nvSpPr>
          <p:spPr>
            <a:xfrm>
              <a:off x="865332" y="4724172"/>
              <a:ext cx="2496934" cy="8494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黑体" panose="02010609060101010101" pitchFamily="49" charset="-122"/>
                </a:rPr>
                <a:t>迈克耳孙</a:t>
              </a:r>
              <a:endParaRPr lang="en-US" altLang="zh-CN" sz="2000" dirty="0">
                <a:latin typeface="黑体" panose="02010609060101010101" pitchFamily="49" charset="-122"/>
              </a:endParaRPr>
            </a:p>
            <a:p>
              <a:pPr algn="ctr"/>
              <a:r>
                <a:rPr lang="zh-CN" altLang="en-US" sz="2000" dirty="0">
                  <a:ea typeface="宋体" panose="02010600030101010101" pitchFamily="2" charset="-122"/>
                </a:rPr>
                <a:t>（</a:t>
              </a:r>
              <a:r>
                <a:rPr lang="en-US" altLang="zh-CN" sz="2000" dirty="0">
                  <a:ea typeface="宋体" panose="02010600030101010101" pitchFamily="2" charset="-122"/>
                </a:rPr>
                <a:t>1852</a:t>
              </a:r>
              <a:r>
                <a:rPr lang="zh-CN" altLang="en-US" sz="2000" dirty="0">
                  <a:ea typeface="宋体" panose="02010600030101010101" pitchFamily="2" charset="-122"/>
                </a:rPr>
                <a:t>－</a:t>
              </a:r>
              <a:r>
                <a:rPr lang="en-US" altLang="zh-CN" sz="2000" dirty="0">
                  <a:ea typeface="宋体" panose="02010600030101010101" pitchFamily="2" charset="-122"/>
                </a:rPr>
                <a:t>1931</a:t>
              </a:r>
              <a:r>
                <a:rPr lang="zh-CN" altLang="en-US" sz="2000" dirty="0">
                  <a:ea typeface="宋体" panose="02010600030101010101" pitchFamily="2" charset="-122"/>
                </a:rPr>
                <a:t>）</a:t>
              </a:r>
              <a:endParaRPr lang="zh-CN" altLang="en-US" sz="2000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C851B84-4314-E214-B283-DE7E8DE31069}"/>
              </a:ext>
            </a:extLst>
          </p:cNvPr>
          <p:cNvSpPr txBox="1"/>
          <p:nvPr/>
        </p:nvSpPr>
        <p:spPr bwMode="auto">
          <a:xfrm>
            <a:off x="2915816" y="534254"/>
            <a:ext cx="360040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6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C00000"/>
              </a:buClr>
            </a:pPr>
            <a:r>
              <a:rPr lang="en-US" altLang="zh-CN" sz="2667" dirty="0">
                <a:solidFill>
                  <a:srgbClr val="FF0000"/>
                </a:solidFill>
                <a:cs typeface="Times New Roman" panose="02020603050405020304" pitchFamily="18" charset="0"/>
              </a:rPr>
              <a:t>17.5 </a:t>
            </a:r>
            <a:r>
              <a:rPr lang="zh-CN" altLang="en-US" sz="2667" dirty="0">
                <a:solidFill>
                  <a:srgbClr val="FF0000"/>
                </a:solidFill>
                <a:cs typeface="Times New Roman" panose="02020603050405020304" pitchFamily="18" charset="0"/>
              </a:rPr>
              <a:t>迈克耳孙干涉仪</a:t>
            </a:r>
            <a:endParaRPr lang="en-US" altLang="zh-CN" sz="2667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绵延海底十万里！美国海军全球水下监听网的前世今生">
            <a:extLst>
              <a:ext uri="{FF2B5EF4-FFF2-40B4-BE49-F238E27FC236}">
                <a16:creationId xmlns:a16="http://schemas.microsoft.com/office/drawing/2014/main" id="{32EAC6F8-D2D6-3EBC-E1BB-B4A62231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143768"/>
            <a:ext cx="2839468" cy="193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1BB3F2-3FD5-0391-3804-884B12178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9268"/>
            <a:ext cx="3341220" cy="215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834977EE-4588-F85B-8D74-1075B017BA65}"/>
              </a:ext>
            </a:extLst>
          </p:cNvPr>
          <p:cNvGrpSpPr/>
          <p:nvPr/>
        </p:nvGrpSpPr>
        <p:grpSpPr>
          <a:xfrm>
            <a:off x="1403648" y="1049796"/>
            <a:ext cx="2640293" cy="2113470"/>
            <a:chOff x="719572" y="1136618"/>
            <a:chExt cx="3168352" cy="2536164"/>
          </a:xfrm>
        </p:grpSpPr>
        <p:pic>
          <p:nvPicPr>
            <p:cNvPr id="4" name="Picture 2" descr="https://timgsa.baidu.com/timg?image&amp;quality=80&amp;size=b9999_10000&amp;sec=1541602859021&amp;di=52f45e4f048fc50dd0823d187561abb4&amp;imgtype=0&amp;src=http%3A%2F%2Fy1.ifengimg.com%2Fa%2F2014_20%2Fa6bf26dcc8d1958.jpg">
              <a:hlinkClick r:id="rId5" action="ppaction://hlinkfile"/>
              <a:extLst>
                <a:ext uri="{FF2B5EF4-FFF2-40B4-BE49-F238E27FC236}">
                  <a16:creationId xmlns:a16="http://schemas.microsoft.com/office/drawing/2014/main" id="{37D2C073-67E4-9AB8-0AEF-6496258B3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2" y="1136618"/>
              <a:ext cx="3168352" cy="2174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9998DA6-2381-6253-E361-FB4E70A1DD1A}"/>
                </a:ext>
              </a:extLst>
            </p:cNvPr>
            <p:cNvSpPr txBox="1"/>
            <p:nvPr/>
          </p:nvSpPr>
          <p:spPr>
            <a:xfrm>
              <a:off x="899592" y="3284984"/>
              <a:ext cx="2808312" cy="387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dirty="0"/>
                <a:t>光纤水听器（光纤声呐）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5E6D14F-22FC-5223-49B7-74635EFCEDCA}"/>
              </a:ext>
            </a:extLst>
          </p:cNvPr>
          <p:cNvSpPr txBox="1"/>
          <p:nvPr/>
        </p:nvSpPr>
        <p:spPr>
          <a:xfrm>
            <a:off x="3172416" y="406649"/>
            <a:ext cx="2870745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333" dirty="0">
                <a:solidFill>
                  <a:srgbClr val="C0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干涉型光纤水听器</a:t>
            </a:r>
            <a:endParaRPr lang="zh-CN" altLang="en-US" sz="2333" dirty="0">
              <a:solidFill>
                <a:srgbClr val="C00000"/>
              </a:solidFill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586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CB1B65C3-0B24-17A7-8B83-1D3D4AD3B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383569"/>
            <a:ext cx="2760928" cy="477054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500" dirty="0">
                <a:solidFill>
                  <a:schemeClr val="accent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500" dirty="0">
                <a:solidFill>
                  <a:schemeClr val="accent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18</a:t>
            </a:r>
            <a:r>
              <a:rPr lang="zh-CN" altLang="en-US" sz="2500" dirty="0">
                <a:solidFill>
                  <a:schemeClr val="accent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章  光的衍射</a:t>
            </a:r>
          </a:p>
        </p:txBody>
      </p:sp>
      <p:sp>
        <p:nvSpPr>
          <p:cNvPr id="4250" name="Text Box 154">
            <a:extLst>
              <a:ext uri="{FF2B5EF4-FFF2-40B4-BE49-F238E27FC236}">
                <a16:creationId xmlns:a16="http://schemas.microsoft.com/office/drawing/2014/main" id="{3C2BD866-E81D-A843-D072-439A8CED5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678" y="888924"/>
            <a:ext cx="5683250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333" dirty="0">
                <a:solidFill>
                  <a:srgbClr val="FF0000"/>
                </a:solidFill>
              </a:rPr>
              <a:t>18.1 </a:t>
            </a:r>
            <a:r>
              <a:rPr lang="zh-CN" altLang="en-US" sz="2333" dirty="0">
                <a:solidFill>
                  <a:srgbClr val="FF0000"/>
                </a:solidFill>
              </a:rPr>
              <a:t>光的衍射现象    惠更斯</a:t>
            </a:r>
            <a:r>
              <a:rPr lang="en-US" altLang="zh-CN" sz="2333" dirty="0">
                <a:solidFill>
                  <a:srgbClr val="FF0000"/>
                </a:solidFill>
              </a:rPr>
              <a:t>-</a:t>
            </a:r>
            <a:r>
              <a:rPr lang="zh-CN" altLang="en-US" sz="2333" dirty="0">
                <a:solidFill>
                  <a:srgbClr val="FF0000"/>
                </a:solidFill>
              </a:rPr>
              <a:t>菲涅耳原理</a:t>
            </a:r>
          </a:p>
        </p:txBody>
      </p:sp>
      <p:sp>
        <p:nvSpPr>
          <p:cNvPr id="4251" name="Rectangle 155">
            <a:extLst>
              <a:ext uri="{FF2B5EF4-FFF2-40B4-BE49-F238E27FC236}">
                <a16:creationId xmlns:a16="http://schemas.microsoft.com/office/drawing/2014/main" id="{8D281D64-981E-8F8A-B145-9A681EF21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53" y="1457373"/>
            <a:ext cx="2999053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chemeClr val="accent2"/>
                </a:solidFill>
                <a:latin typeface="Arial" charset="0"/>
              </a:rPr>
              <a:t>一、光的衍射现象</a:t>
            </a:r>
          </a:p>
        </p:txBody>
      </p:sp>
      <p:grpSp>
        <p:nvGrpSpPr>
          <p:cNvPr id="5" name="Group 122">
            <a:extLst>
              <a:ext uri="{FF2B5EF4-FFF2-40B4-BE49-F238E27FC236}">
                <a16:creationId xmlns:a16="http://schemas.microsoft.com/office/drawing/2014/main" id="{D0C5D650-E32E-E1E5-54EF-39A9928B55CE}"/>
              </a:ext>
            </a:extLst>
          </p:cNvPr>
          <p:cNvGrpSpPr>
            <a:grpSpLocks/>
          </p:cNvGrpSpPr>
          <p:nvPr/>
        </p:nvGrpSpPr>
        <p:grpSpPr bwMode="auto">
          <a:xfrm>
            <a:off x="1211792" y="2510896"/>
            <a:ext cx="2940844" cy="1919553"/>
            <a:chOff x="336" y="1392"/>
            <a:chExt cx="1824" cy="1344"/>
          </a:xfrm>
        </p:grpSpPr>
        <p:graphicFrame>
          <p:nvGraphicFramePr>
            <p:cNvPr id="3119" name="Object 123">
              <a:extLst>
                <a:ext uri="{FF2B5EF4-FFF2-40B4-BE49-F238E27FC236}">
                  <a16:creationId xmlns:a16="http://schemas.microsoft.com/office/drawing/2014/main" id="{EB65812D-72DA-544C-9B9C-EC75DFA09C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" y="2112"/>
            <a:ext cx="19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139579" imgH="177646" progId="Equation.3">
                    <p:embed/>
                  </p:oleObj>
                </mc:Choice>
                <mc:Fallback>
                  <p:oleObj name="公式" r:id="rId2" imgW="139579" imgH="177646" progId="Equation.3">
                    <p:embed/>
                    <p:pic>
                      <p:nvPicPr>
                        <p:cNvPr id="0" name="Object 1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112"/>
                          <a:ext cx="19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20" name="Line 124">
              <a:extLst>
                <a:ext uri="{FF2B5EF4-FFF2-40B4-BE49-F238E27FC236}">
                  <a16:creationId xmlns:a16="http://schemas.microsoft.com/office/drawing/2014/main" id="{5B6CD5E9-45BD-42D2-75AB-29FE8E2020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76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121" name="Line 125">
              <a:extLst>
                <a:ext uri="{FF2B5EF4-FFF2-40B4-BE49-F238E27FC236}">
                  <a16:creationId xmlns:a16="http://schemas.microsoft.com/office/drawing/2014/main" id="{1941D505-C540-9D8E-051D-2AF512D6E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308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pSp>
          <p:nvGrpSpPr>
            <p:cNvPr id="3122" name="Group 126">
              <a:extLst>
                <a:ext uri="{FF2B5EF4-FFF2-40B4-BE49-F238E27FC236}">
                  <a16:creationId xmlns:a16="http://schemas.microsoft.com/office/drawing/2014/main" id="{E73AF2C9-B15E-14E4-B566-286CEF58B9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968"/>
              <a:ext cx="1392" cy="480"/>
              <a:chOff x="768" y="1882"/>
              <a:chExt cx="1392" cy="480"/>
            </a:xfrm>
          </p:grpSpPr>
          <p:sp>
            <p:nvSpPr>
              <p:cNvPr id="3131" name="Line 127">
                <a:extLst>
                  <a:ext uri="{FF2B5EF4-FFF2-40B4-BE49-F238E27FC236}">
                    <a16:creationId xmlns:a16="http://schemas.microsoft.com/office/drawing/2014/main" id="{C7DDE075-8B36-91B9-1A83-FFAAE27F7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1882"/>
                <a:ext cx="1392" cy="24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132" name="Line 128">
                <a:extLst>
                  <a:ext uri="{FF2B5EF4-FFF2-40B4-BE49-F238E27FC236}">
                    <a16:creationId xmlns:a16="http://schemas.microsoft.com/office/drawing/2014/main" id="{BCBFF5A8-A033-3182-6FB2-6BC9D9E7E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122"/>
                <a:ext cx="1392" cy="240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3123" name="Rectangle 129">
              <a:extLst>
                <a:ext uri="{FF2B5EF4-FFF2-40B4-BE49-F238E27FC236}">
                  <a16:creationId xmlns:a16="http://schemas.microsoft.com/office/drawing/2014/main" id="{24591194-4CE9-A270-ED6B-28F071692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968"/>
              <a:ext cx="96" cy="480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3124" name="Rectangle 130">
              <a:extLst>
                <a:ext uri="{FF2B5EF4-FFF2-40B4-BE49-F238E27FC236}">
                  <a16:creationId xmlns:a16="http://schemas.microsoft.com/office/drawing/2014/main" id="{A171B0C3-3510-0A89-8144-7DF6859DA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1776"/>
              <a:ext cx="95" cy="192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3125" name="Rectangle 131">
              <a:extLst>
                <a:ext uri="{FF2B5EF4-FFF2-40B4-BE49-F238E27FC236}">
                  <a16:creationId xmlns:a16="http://schemas.microsoft.com/office/drawing/2014/main" id="{BEDC7A2F-2D83-1FFC-9354-A2A5D2467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448"/>
              <a:ext cx="95" cy="192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3126" name="Line 132">
              <a:extLst>
                <a:ext uri="{FF2B5EF4-FFF2-40B4-BE49-F238E27FC236}">
                  <a16:creationId xmlns:a16="http://schemas.microsoft.com/office/drawing/2014/main" id="{DFB05F5A-4BB2-6E59-9DD3-0477BA6B02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28"/>
              <a:ext cx="0" cy="10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3127" name="Object 133">
              <a:extLst>
                <a:ext uri="{FF2B5EF4-FFF2-40B4-BE49-F238E27FC236}">
                  <a16:creationId xmlns:a16="http://schemas.microsoft.com/office/drawing/2014/main" id="{25E107CE-E54A-46EE-AFBB-89C71C74AF8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584"/>
            <a:ext cx="20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30057" imgH="304668" progId="Equation.3">
                    <p:embed/>
                  </p:oleObj>
                </mc:Choice>
                <mc:Fallback>
                  <p:oleObj name="Equation" r:id="rId4" imgW="330057" imgH="304668" progId="Equation.3">
                    <p:embed/>
                    <p:pic>
                      <p:nvPicPr>
                        <p:cNvPr id="0" name="Object 1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584"/>
                          <a:ext cx="20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28" name="Object 134">
              <a:extLst>
                <a:ext uri="{FF2B5EF4-FFF2-40B4-BE49-F238E27FC236}">
                  <a16:creationId xmlns:a16="http://schemas.microsoft.com/office/drawing/2014/main" id="{4EBA71C7-BFA2-B4BE-42C6-D15038E63A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1392"/>
            <a:ext cx="22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55292" imgH="444114" progId="Equation.3">
                    <p:embed/>
                  </p:oleObj>
                </mc:Choice>
                <mc:Fallback>
                  <p:oleObj name="Equation" r:id="rId6" imgW="355292" imgH="444114" progId="Equation.3">
                    <p:embed/>
                    <p:pic>
                      <p:nvPicPr>
                        <p:cNvPr id="0" name="Object 1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392"/>
                          <a:ext cx="22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29" name="Object 135">
              <a:extLst>
                <a:ext uri="{FF2B5EF4-FFF2-40B4-BE49-F238E27FC236}">
                  <a16:creationId xmlns:a16="http://schemas.microsoft.com/office/drawing/2014/main" id="{F67DA628-4405-E842-0F73-D24EA3F64A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1812"/>
            <a:ext cx="176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126835" imgH="139518" progId="Equation.3">
                    <p:embed/>
                  </p:oleObj>
                </mc:Choice>
                <mc:Fallback>
                  <p:oleObj name="公式" r:id="rId8" imgW="126835" imgH="139518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1812"/>
                          <a:ext cx="176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30" name="Object 136">
              <a:extLst>
                <a:ext uri="{FF2B5EF4-FFF2-40B4-BE49-F238E27FC236}">
                  <a16:creationId xmlns:a16="http://schemas.microsoft.com/office/drawing/2014/main" id="{DCA12DA4-D5AB-9DD1-7D89-BC547A031B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0" y="2400"/>
            <a:ext cx="17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26725" imgH="177415" progId="Equation.3">
                    <p:embed/>
                  </p:oleObj>
                </mc:Choice>
                <mc:Fallback>
                  <p:oleObj name="公式" r:id="rId10" imgW="126725" imgH="177415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0" y="2400"/>
                          <a:ext cx="17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56">
            <a:extLst>
              <a:ext uri="{FF2B5EF4-FFF2-40B4-BE49-F238E27FC236}">
                <a16:creationId xmlns:a16="http://schemas.microsoft.com/office/drawing/2014/main" id="{4532A71A-9B33-C177-3E32-0B2AD0166C12}"/>
              </a:ext>
            </a:extLst>
          </p:cNvPr>
          <p:cNvGrpSpPr>
            <a:grpSpLocks/>
          </p:cNvGrpSpPr>
          <p:nvPr/>
        </p:nvGrpSpPr>
        <p:grpSpPr bwMode="auto">
          <a:xfrm>
            <a:off x="4511146" y="2510896"/>
            <a:ext cx="3393282" cy="2219854"/>
            <a:chOff x="3016" y="2115"/>
            <a:chExt cx="2429" cy="1485"/>
          </a:xfrm>
        </p:grpSpPr>
        <p:grpSp>
          <p:nvGrpSpPr>
            <p:cNvPr id="3079" name="Group 97">
              <a:extLst>
                <a:ext uri="{FF2B5EF4-FFF2-40B4-BE49-F238E27FC236}">
                  <a16:creationId xmlns:a16="http://schemas.microsoft.com/office/drawing/2014/main" id="{F2BD6846-0134-425D-F255-D93CF15CCD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6" y="2115"/>
              <a:ext cx="1824" cy="1340"/>
              <a:chOff x="3216" y="1404"/>
              <a:chExt cx="1824" cy="1340"/>
            </a:xfrm>
          </p:grpSpPr>
          <p:graphicFrame>
            <p:nvGraphicFramePr>
              <p:cNvPr id="3095" name="Object 98">
                <a:extLst>
                  <a:ext uri="{FF2B5EF4-FFF2-40B4-BE49-F238E27FC236}">
                    <a16:creationId xmlns:a16="http://schemas.microsoft.com/office/drawing/2014/main" id="{CBAF8280-B4B0-9C92-7AFD-02468AE94A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216" y="2112"/>
              <a:ext cx="190" cy="2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2" imgW="139579" imgH="177646" progId="Equation.3">
                      <p:embed/>
                    </p:oleObj>
                  </mc:Choice>
                  <mc:Fallback>
                    <p:oleObj name="公式" r:id="rId12" imgW="139579" imgH="177646" progId="Equation.3">
                      <p:embed/>
                      <p:pic>
                        <p:nvPicPr>
                          <p:cNvPr id="0" name="Object 9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2112"/>
                            <a:ext cx="190" cy="24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96" name="Line 99">
                <a:extLst>
                  <a:ext uri="{FF2B5EF4-FFF2-40B4-BE49-F238E27FC236}">
                    <a16:creationId xmlns:a16="http://schemas.microsoft.com/office/drawing/2014/main" id="{8ABBB86C-7852-70BB-583D-9CCBDC6AF9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1919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097" name="Line 100">
                <a:extLst>
                  <a:ext uri="{FF2B5EF4-FFF2-40B4-BE49-F238E27FC236}">
                    <a16:creationId xmlns:a16="http://schemas.microsoft.com/office/drawing/2014/main" id="{F78ED0F5-4075-B38F-2F76-8EE141623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36" y="2255"/>
                <a:ext cx="0" cy="24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098" name="Line 101">
                <a:extLst>
                  <a:ext uri="{FF2B5EF4-FFF2-40B4-BE49-F238E27FC236}">
                    <a16:creationId xmlns:a16="http://schemas.microsoft.com/office/drawing/2014/main" id="{3E49A9A9-BA09-D3C5-56AE-DF56D86FC9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20" y="1728"/>
                <a:ext cx="0" cy="100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pSp>
            <p:nvGrpSpPr>
              <p:cNvPr id="3099" name="Group 102">
                <a:extLst>
                  <a:ext uri="{FF2B5EF4-FFF2-40B4-BE49-F238E27FC236}">
                    <a16:creationId xmlns:a16="http://schemas.microsoft.com/office/drawing/2014/main" id="{37CA752B-7FD2-FFDA-9049-C3DAEC9DE6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44" y="1776"/>
                <a:ext cx="96" cy="864"/>
                <a:chOff x="5232" y="1104"/>
                <a:chExt cx="96" cy="864"/>
              </a:xfrm>
            </p:grpSpPr>
            <p:sp>
              <p:nvSpPr>
                <p:cNvPr id="3110" name="Rectangle 103">
                  <a:extLst>
                    <a:ext uri="{FF2B5EF4-FFF2-40B4-BE49-F238E27FC236}">
                      <a16:creationId xmlns:a16="http://schemas.microsoft.com/office/drawing/2014/main" id="{7B82D99C-924C-3781-4AE1-4ED7969F9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1248"/>
                  <a:ext cx="96" cy="571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11" name="Rectangle 104">
                  <a:extLst>
                    <a:ext uri="{FF2B5EF4-FFF2-40B4-BE49-F238E27FC236}">
                      <a16:creationId xmlns:a16="http://schemas.microsoft.com/office/drawing/2014/main" id="{28973B91-2D19-6B7F-5E3A-77B668822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1104"/>
                  <a:ext cx="95" cy="147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12" name="Rectangle 105">
                  <a:extLst>
                    <a:ext uri="{FF2B5EF4-FFF2-40B4-BE49-F238E27FC236}">
                      <a16:creationId xmlns:a16="http://schemas.microsoft.com/office/drawing/2014/main" id="{F390AA74-55B7-FC27-CAF8-D91EE7E60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1821"/>
                  <a:ext cx="95" cy="147"/>
                </a:xfrm>
                <a:prstGeom prst="rect">
                  <a:avLst/>
                </a:prstGeom>
                <a:solidFill>
                  <a:srgbClr val="0000FF"/>
                </a:solidFill>
                <a:ln w="9525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113" name="Line 106">
                  <a:extLst>
                    <a:ext uri="{FF2B5EF4-FFF2-40B4-BE49-F238E27FC236}">
                      <a16:creationId xmlns:a16="http://schemas.microsoft.com/office/drawing/2014/main" id="{D7D53FBF-C7E5-3CE9-60B6-1BF07640E8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392"/>
                  <a:ext cx="96" cy="0"/>
                </a:xfrm>
                <a:prstGeom prst="line">
                  <a:avLst/>
                </a:prstGeom>
                <a:noFill/>
                <a:ln w="476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114" name="Line 107">
                  <a:extLst>
                    <a:ext uri="{FF2B5EF4-FFF2-40B4-BE49-F238E27FC236}">
                      <a16:creationId xmlns:a16="http://schemas.microsoft.com/office/drawing/2014/main" id="{61976467-BA74-F94D-908B-7B14E474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674"/>
                  <a:ext cx="96" cy="0"/>
                </a:xfrm>
                <a:prstGeom prst="line">
                  <a:avLst/>
                </a:prstGeom>
                <a:noFill/>
                <a:ln w="4762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115" name="Line 108">
                  <a:extLst>
                    <a:ext uri="{FF2B5EF4-FFF2-40B4-BE49-F238E27FC236}">
                      <a16:creationId xmlns:a16="http://schemas.microsoft.com/office/drawing/2014/main" id="{512DAD29-7D97-69BC-27AE-EF1FEA943B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34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116" name="Line 109">
                  <a:extLst>
                    <a:ext uri="{FF2B5EF4-FFF2-40B4-BE49-F238E27FC236}">
                      <a16:creationId xmlns:a16="http://schemas.microsoft.com/office/drawing/2014/main" id="{58746C03-D2B3-9999-D0DF-98EA1F0D0D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296"/>
                  <a:ext cx="96" cy="0"/>
                </a:xfrm>
                <a:prstGeom prst="line">
                  <a:avLst/>
                </a:prstGeom>
                <a:noFill/>
                <a:ln w="158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117" name="Line 110">
                  <a:extLst>
                    <a:ext uri="{FF2B5EF4-FFF2-40B4-BE49-F238E27FC236}">
                      <a16:creationId xmlns:a16="http://schemas.microsoft.com/office/drawing/2014/main" id="{FAE48823-7759-CB38-C9B7-BD4B1DC897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782"/>
                  <a:ext cx="96" cy="0"/>
                </a:xfrm>
                <a:prstGeom prst="line">
                  <a:avLst/>
                </a:prstGeom>
                <a:noFill/>
                <a:ln w="158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118" name="Line 111">
                  <a:extLst>
                    <a:ext uri="{FF2B5EF4-FFF2-40B4-BE49-F238E27FC236}">
                      <a16:creationId xmlns:a16="http://schemas.microsoft.com/office/drawing/2014/main" id="{B9D76A41-4E78-BCFC-B0C8-7AA0BC15D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32" y="1734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3100" name="Line 112">
                <a:extLst>
                  <a:ext uri="{FF2B5EF4-FFF2-40B4-BE49-F238E27FC236}">
                    <a16:creationId xmlns:a16="http://schemas.microsoft.com/office/drawing/2014/main" id="{9491CCB4-4E27-9EE1-044B-387BD2699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408" y="2064"/>
                <a:ext cx="1392" cy="1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101" name="Line 113">
                <a:extLst>
                  <a:ext uri="{FF2B5EF4-FFF2-40B4-BE49-F238E27FC236}">
                    <a16:creationId xmlns:a16="http://schemas.microsoft.com/office/drawing/2014/main" id="{0B73EFFE-1D81-F7A9-7DCB-BA4E12F9A3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208"/>
                <a:ext cx="1392" cy="12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102" name="Freeform 114">
                <a:extLst>
                  <a:ext uri="{FF2B5EF4-FFF2-40B4-BE49-F238E27FC236}">
                    <a16:creationId xmlns:a16="http://schemas.microsoft.com/office/drawing/2014/main" id="{48323987-CE88-60A8-1AAA-08669BAC0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1908"/>
                <a:ext cx="810" cy="234"/>
              </a:xfrm>
              <a:custGeom>
                <a:avLst/>
                <a:gdLst>
                  <a:gd name="T0" fmla="*/ 0 w 810"/>
                  <a:gd name="T1" fmla="*/ 234 h 234"/>
                  <a:gd name="T2" fmla="*/ 414 w 810"/>
                  <a:gd name="T3" fmla="*/ 132 h 234"/>
                  <a:gd name="T4" fmla="*/ 810 w 810"/>
                  <a:gd name="T5" fmla="*/ 0 h 234"/>
                  <a:gd name="T6" fmla="*/ 0 60000 65536"/>
                  <a:gd name="T7" fmla="*/ 0 60000 65536"/>
                  <a:gd name="T8" fmla="*/ 0 60000 65536"/>
                  <a:gd name="T9" fmla="*/ 0 w 810"/>
                  <a:gd name="T10" fmla="*/ 0 h 234"/>
                  <a:gd name="T11" fmla="*/ 810 w 810"/>
                  <a:gd name="T12" fmla="*/ 234 h 2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0" h="234">
                    <a:moveTo>
                      <a:pt x="0" y="234"/>
                    </a:moveTo>
                    <a:cubicBezTo>
                      <a:pt x="69" y="217"/>
                      <a:pt x="279" y="171"/>
                      <a:pt x="414" y="132"/>
                    </a:cubicBezTo>
                    <a:cubicBezTo>
                      <a:pt x="549" y="93"/>
                      <a:pt x="728" y="27"/>
                      <a:pt x="810" y="0"/>
                    </a:cubicBezTo>
                  </a:path>
                </a:pathLst>
              </a:custGeom>
              <a:noFill/>
              <a:ln w="28575">
                <a:solidFill>
                  <a:srgbClr val="0033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103" name="Freeform 115">
                <a:extLst>
                  <a:ext uri="{FF2B5EF4-FFF2-40B4-BE49-F238E27FC236}">
                    <a16:creationId xmlns:a16="http://schemas.microsoft.com/office/drawing/2014/main" id="{78B8ED11-9447-F098-A57B-B36A5618969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996" y="2256"/>
                <a:ext cx="810" cy="234"/>
              </a:xfrm>
              <a:custGeom>
                <a:avLst/>
                <a:gdLst>
                  <a:gd name="T0" fmla="*/ 0 w 810"/>
                  <a:gd name="T1" fmla="*/ 234 h 234"/>
                  <a:gd name="T2" fmla="*/ 414 w 810"/>
                  <a:gd name="T3" fmla="*/ 132 h 234"/>
                  <a:gd name="T4" fmla="*/ 810 w 810"/>
                  <a:gd name="T5" fmla="*/ 0 h 234"/>
                  <a:gd name="T6" fmla="*/ 0 60000 65536"/>
                  <a:gd name="T7" fmla="*/ 0 60000 65536"/>
                  <a:gd name="T8" fmla="*/ 0 60000 65536"/>
                  <a:gd name="T9" fmla="*/ 0 w 810"/>
                  <a:gd name="T10" fmla="*/ 0 h 234"/>
                  <a:gd name="T11" fmla="*/ 810 w 810"/>
                  <a:gd name="T12" fmla="*/ 234 h 2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10" h="234">
                    <a:moveTo>
                      <a:pt x="0" y="234"/>
                    </a:moveTo>
                    <a:cubicBezTo>
                      <a:pt x="69" y="217"/>
                      <a:pt x="279" y="171"/>
                      <a:pt x="414" y="132"/>
                    </a:cubicBezTo>
                    <a:cubicBezTo>
                      <a:pt x="549" y="93"/>
                      <a:pt x="728" y="27"/>
                      <a:pt x="810" y="0"/>
                    </a:cubicBezTo>
                  </a:path>
                </a:pathLst>
              </a:custGeom>
              <a:noFill/>
              <a:ln w="28575">
                <a:solidFill>
                  <a:srgbClr val="0033CC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aphicFrame>
            <p:nvGraphicFramePr>
              <p:cNvPr id="3104" name="Object 116">
                <a:extLst>
                  <a:ext uri="{FF2B5EF4-FFF2-40B4-BE49-F238E27FC236}">
                    <a16:creationId xmlns:a16="http://schemas.microsoft.com/office/drawing/2014/main" id="{8757EB8F-748C-DB96-DBCB-B905569836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2" y="2496"/>
              <a:ext cx="197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139579" imgH="177646" progId="Equation.3">
                      <p:embed/>
                    </p:oleObj>
                  </mc:Choice>
                  <mc:Fallback>
                    <p:oleObj name="公式" r:id="rId13" imgW="139579" imgH="177646" progId="Equation.3">
                      <p:embed/>
                      <p:pic>
                        <p:nvPicPr>
                          <p:cNvPr id="0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2" y="2496"/>
                            <a:ext cx="197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5" name="Object 117">
                <a:extLst>
                  <a:ext uri="{FF2B5EF4-FFF2-40B4-BE49-F238E27FC236}">
                    <a16:creationId xmlns:a16="http://schemas.microsoft.com/office/drawing/2014/main" id="{3A3ECFDA-8B24-D30A-0EA6-F67D2E9BBC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73" y="2148"/>
              <a:ext cx="176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5" imgW="126725" imgH="177415" progId="Equation.3">
                      <p:embed/>
                    </p:oleObj>
                  </mc:Choice>
                  <mc:Fallback>
                    <p:oleObj name="公式" r:id="rId15" imgW="126725" imgH="177415" progId="Equation.3">
                      <p:embed/>
                      <p:pic>
                        <p:nvPicPr>
                          <p:cNvPr id="0" name="Object 1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73" y="2148"/>
                            <a:ext cx="176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6" name="Object 118">
                <a:extLst>
                  <a:ext uri="{FF2B5EF4-FFF2-40B4-BE49-F238E27FC236}">
                    <a16:creationId xmlns:a16="http://schemas.microsoft.com/office/drawing/2014/main" id="{62C9E893-FF4F-6899-A701-0035DB17FFC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56" y="2040"/>
              <a:ext cx="176" cy="1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6" imgW="126835" imgH="139518" progId="Equation.3">
                      <p:embed/>
                    </p:oleObj>
                  </mc:Choice>
                  <mc:Fallback>
                    <p:oleObj name="公式" r:id="rId16" imgW="126835" imgH="139518" progId="Equation.3">
                      <p:embed/>
                      <p:pic>
                        <p:nvPicPr>
                          <p:cNvPr id="0" name="Object 1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56" y="2040"/>
                            <a:ext cx="176" cy="1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7" name="Object 119">
                <a:extLst>
                  <a:ext uri="{FF2B5EF4-FFF2-40B4-BE49-F238E27FC236}">
                    <a16:creationId xmlns:a16="http://schemas.microsoft.com/office/drawing/2014/main" id="{836C4566-AFD0-4028-6D96-71040B9CE2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72" y="1692"/>
              <a:ext cx="212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7" imgW="152202" imgH="177569" progId="Equation.3">
                      <p:embed/>
                    </p:oleObj>
                  </mc:Choice>
                  <mc:Fallback>
                    <p:oleObj name="公式" r:id="rId17" imgW="152202" imgH="177569" progId="Equation.3">
                      <p:embed/>
                      <p:pic>
                        <p:nvPicPr>
                          <p:cNvPr id="0" name="Object 1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72" y="1692"/>
                            <a:ext cx="212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8" name="Object 120">
                <a:extLst>
                  <a:ext uri="{FF2B5EF4-FFF2-40B4-BE49-F238E27FC236}">
                    <a16:creationId xmlns:a16="http://schemas.microsoft.com/office/drawing/2014/main" id="{063B9506-B032-477B-EE4B-FA97A19D838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0" y="1632"/>
              <a:ext cx="208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9" imgW="330057" imgH="304668" progId="Equation.3">
                      <p:embed/>
                    </p:oleObj>
                  </mc:Choice>
                  <mc:Fallback>
                    <p:oleObj name="Equation" r:id="rId19" imgW="330057" imgH="304668" progId="Equation.3">
                      <p:embed/>
                      <p:pic>
                        <p:nvPicPr>
                          <p:cNvPr id="0" name="Object 1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1632"/>
                            <a:ext cx="208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195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09" name="Object 121">
                <a:extLst>
                  <a:ext uri="{FF2B5EF4-FFF2-40B4-BE49-F238E27FC236}">
                    <a16:creationId xmlns:a16="http://schemas.microsoft.com/office/drawing/2014/main" id="{7CA40FE4-2E0B-717B-2D15-8F150380AB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16" y="1404"/>
              <a:ext cx="224" cy="2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355292" imgH="444114" progId="Equation.3">
                      <p:embed/>
                    </p:oleObj>
                  </mc:Choice>
                  <mc:Fallback>
                    <p:oleObj name="Equation" r:id="rId20" imgW="355292" imgH="444114" progId="Equation.3">
                      <p:embed/>
                      <p:pic>
                        <p:nvPicPr>
                          <p:cNvPr id="0" name="Object 1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16" y="1404"/>
                            <a:ext cx="224" cy="2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195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080" name="Group 137">
              <a:extLst>
                <a:ext uri="{FF2B5EF4-FFF2-40B4-BE49-F238E27FC236}">
                  <a16:creationId xmlns:a16="http://schemas.microsoft.com/office/drawing/2014/main" id="{97E88AC1-2577-CC3F-823F-3F1C5E4D78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76" y="2160"/>
              <a:ext cx="569" cy="1440"/>
              <a:chOff x="3359" y="2592"/>
              <a:chExt cx="569" cy="1440"/>
            </a:xfrm>
          </p:grpSpPr>
          <p:grpSp>
            <p:nvGrpSpPr>
              <p:cNvPr id="3081" name="Group 138">
                <a:extLst>
                  <a:ext uri="{FF2B5EF4-FFF2-40B4-BE49-F238E27FC236}">
                    <a16:creationId xmlns:a16="http://schemas.microsoft.com/office/drawing/2014/main" id="{777EEC13-0511-733F-F64D-A2557F8302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59" y="2783"/>
                <a:ext cx="385" cy="1196"/>
                <a:chOff x="3359" y="2783"/>
                <a:chExt cx="385" cy="1196"/>
              </a:xfrm>
            </p:grpSpPr>
            <p:sp>
              <p:nvSpPr>
                <p:cNvPr id="3086" name="Freeform 139">
                  <a:extLst>
                    <a:ext uri="{FF2B5EF4-FFF2-40B4-BE49-F238E27FC236}">
                      <a16:creationId xmlns:a16="http://schemas.microsoft.com/office/drawing/2014/main" id="{38B91599-7512-3E20-D84A-B5F3D895B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-5400000" flipH="1" flipV="1">
                  <a:off x="3508" y="3219"/>
                  <a:ext cx="192" cy="281"/>
                </a:xfrm>
                <a:custGeom>
                  <a:avLst/>
                  <a:gdLst>
                    <a:gd name="T0" fmla="*/ 0 w 388"/>
                    <a:gd name="T1" fmla="*/ 0 h 934"/>
                    <a:gd name="T2" fmla="*/ 0 w 388"/>
                    <a:gd name="T3" fmla="*/ 0 h 934"/>
                    <a:gd name="T4" fmla="*/ 0 w 388"/>
                    <a:gd name="T5" fmla="*/ 0 h 934"/>
                    <a:gd name="T6" fmla="*/ 0 w 388"/>
                    <a:gd name="T7" fmla="*/ 0 h 934"/>
                    <a:gd name="T8" fmla="*/ 0 w 388"/>
                    <a:gd name="T9" fmla="*/ 0 h 9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934"/>
                    <a:gd name="T17" fmla="*/ 388 w 388"/>
                    <a:gd name="T18" fmla="*/ 934 h 9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934">
                      <a:moveTo>
                        <a:pt x="0" y="921"/>
                      </a:moveTo>
                      <a:cubicBezTo>
                        <a:pt x="26" y="934"/>
                        <a:pt x="34" y="753"/>
                        <a:pt x="66" y="600"/>
                      </a:cubicBezTo>
                      <a:cubicBezTo>
                        <a:pt x="98" y="447"/>
                        <a:pt x="143" y="0"/>
                        <a:pt x="194" y="0"/>
                      </a:cubicBezTo>
                      <a:cubicBezTo>
                        <a:pt x="246" y="0"/>
                        <a:pt x="278" y="440"/>
                        <a:pt x="304" y="600"/>
                      </a:cubicBezTo>
                      <a:cubicBezTo>
                        <a:pt x="330" y="760"/>
                        <a:pt x="382" y="903"/>
                        <a:pt x="388" y="909"/>
                      </a:cubicBez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grpSp>
              <p:nvGrpSpPr>
                <p:cNvPr id="3087" name="Group 140">
                  <a:extLst>
                    <a:ext uri="{FF2B5EF4-FFF2-40B4-BE49-F238E27FC236}">
                      <a16:creationId xmlns:a16="http://schemas.microsoft.com/office/drawing/2014/main" id="{95211C2C-6936-5C21-E779-751E63B982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5400000" flipH="1" flipV="1">
                  <a:off x="3224" y="3580"/>
                  <a:ext cx="534" cy="264"/>
                  <a:chOff x="3114" y="3672"/>
                  <a:chExt cx="498" cy="264"/>
                </a:xfrm>
              </p:grpSpPr>
              <p:sp>
                <p:nvSpPr>
                  <p:cNvPr id="3092" name="Freeform 141">
                    <a:extLst>
                      <a:ext uri="{FF2B5EF4-FFF2-40B4-BE49-F238E27FC236}">
                        <a16:creationId xmlns:a16="http://schemas.microsoft.com/office/drawing/2014/main" id="{1FD86730-C14A-1DA2-CD5F-C2D7F8CD5F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093" name="Freeform 142">
                    <a:extLst>
                      <a:ext uri="{FF2B5EF4-FFF2-40B4-BE49-F238E27FC236}">
                        <a16:creationId xmlns:a16="http://schemas.microsoft.com/office/drawing/2014/main" id="{54A6FC4F-2201-7D50-3765-B30BA5E49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094" name="Freeform 143">
                    <a:extLst>
                      <a:ext uri="{FF2B5EF4-FFF2-40B4-BE49-F238E27FC236}">
                        <a16:creationId xmlns:a16="http://schemas.microsoft.com/office/drawing/2014/main" id="{62C6CDCC-4FC1-3780-A106-3D0061293B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3088" name="Group 144">
                  <a:extLst>
                    <a:ext uri="{FF2B5EF4-FFF2-40B4-BE49-F238E27FC236}">
                      <a16:creationId xmlns:a16="http://schemas.microsoft.com/office/drawing/2014/main" id="{DD83793C-3611-3108-6467-7BFF88451BB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6200000" flipV="1">
                  <a:off x="3239" y="2903"/>
                  <a:ext cx="480" cy="240"/>
                  <a:chOff x="3114" y="3672"/>
                  <a:chExt cx="498" cy="264"/>
                </a:xfrm>
              </p:grpSpPr>
              <p:sp>
                <p:nvSpPr>
                  <p:cNvPr id="3089" name="Freeform 145">
                    <a:extLst>
                      <a:ext uri="{FF2B5EF4-FFF2-40B4-BE49-F238E27FC236}">
                        <a16:creationId xmlns:a16="http://schemas.microsoft.com/office/drawing/2014/main" id="{4164D6E4-350D-E006-D10D-1B631B22C8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090" name="Freeform 146">
                    <a:extLst>
                      <a:ext uri="{FF2B5EF4-FFF2-40B4-BE49-F238E27FC236}">
                        <a16:creationId xmlns:a16="http://schemas.microsoft.com/office/drawing/2014/main" id="{BC1DBA66-17DF-F831-0B11-0239DDD126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091" name="Freeform 147">
                    <a:extLst>
                      <a:ext uri="{FF2B5EF4-FFF2-40B4-BE49-F238E27FC236}">
                        <a16:creationId xmlns:a16="http://schemas.microsoft.com/office/drawing/2014/main" id="{685D9187-E1BE-8C22-14A0-33EDFE926A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</p:grpSp>
          <p:sp>
            <p:nvSpPr>
              <p:cNvPr id="3082" name="Line 148">
                <a:extLst>
                  <a:ext uri="{FF2B5EF4-FFF2-40B4-BE49-F238E27FC236}">
                    <a16:creationId xmlns:a16="http://schemas.microsoft.com/office/drawing/2014/main" id="{81665E6F-017C-67CB-CC66-C07B08391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0" cy="1392"/>
              </a:xfrm>
              <a:prstGeom prst="line">
                <a:avLst/>
              </a:prstGeom>
              <a:noFill/>
              <a:ln w="9525">
                <a:solidFill>
                  <a:srgbClr val="0066FF"/>
                </a:solidFill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083" name="Line 149">
                <a:extLst>
                  <a:ext uri="{FF2B5EF4-FFF2-40B4-BE49-F238E27FC236}">
                    <a16:creationId xmlns:a16="http://schemas.microsoft.com/office/drawing/2014/main" id="{FA6C41B2-5266-0B3D-3700-60577F8B0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8" y="3360"/>
                <a:ext cx="480" cy="0"/>
              </a:xfrm>
              <a:prstGeom prst="line">
                <a:avLst/>
              </a:prstGeom>
              <a:noFill/>
              <a:ln w="9525">
                <a:solidFill>
                  <a:srgbClr val="0066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3084" name="Object 150">
                <a:extLst>
                  <a:ext uri="{FF2B5EF4-FFF2-40B4-BE49-F238E27FC236}">
                    <a16:creationId xmlns:a16="http://schemas.microsoft.com/office/drawing/2014/main" id="{3606F25C-0C9A-4206-9B1D-B599186A7F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92" y="3072"/>
              <a:ext cx="13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215713" imgH="304536" progId="Equation.3">
                      <p:embed/>
                    </p:oleObj>
                  </mc:Choice>
                  <mc:Fallback>
                    <p:oleObj name="Equation" r:id="rId21" imgW="215713" imgH="304536" progId="Equation.3">
                      <p:embed/>
                      <p:pic>
                        <p:nvPicPr>
                          <p:cNvPr id="0" name="Object 1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3072"/>
                            <a:ext cx="13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85" name="Object 151">
                <a:extLst>
                  <a:ext uri="{FF2B5EF4-FFF2-40B4-BE49-F238E27FC236}">
                    <a16:creationId xmlns:a16="http://schemas.microsoft.com/office/drawing/2014/main" id="{F8E52679-843B-3884-EF02-ABC78B2C79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04" y="2592"/>
              <a:ext cx="14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28600" imgH="241300" progId="Equation.3">
                      <p:embed/>
                    </p:oleObj>
                  </mc:Choice>
                  <mc:Fallback>
                    <p:oleObj name="Equation" r:id="rId23" imgW="228600" imgH="241300" progId="Equation.3">
                      <p:embed/>
                      <p:pic>
                        <p:nvPicPr>
                          <p:cNvPr id="0" name="Object 1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2592"/>
                            <a:ext cx="144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250" grpId="0"/>
      <p:bldP spid="42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1">
            <a:extLst>
              <a:ext uri="{FF2B5EF4-FFF2-40B4-BE49-F238E27FC236}">
                <a16:creationId xmlns:a16="http://schemas.microsoft.com/office/drawing/2014/main" id="{8088B35C-5C7F-4628-92A5-CD86E4DAB385}"/>
              </a:ext>
            </a:extLst>
          </p:cNvPr>
          <p:cNvGrpSpPr>
            <a:grpSpLocks/>
          </p:cNvGrpSpPr>
          <p:nvPr/>
        </p:nvGrpSpPr>
        <p:grpSpPr bwMode="auto">
          <a:xfrm>
            <a:off x="1391708" y="455084"/>
            <a:ext cx="3059907" cy="1471084"/>
            <a:chOff x="476" y="164"/>
            <a:chExt cx="2313" cy="1112"/>
          </a:xfrm>
        </p:grpSpPr>
        <p:pic>
          <p:nvPicPr>
            <p:cNvPr id="4120" name="Picture 4">
              <a:extLst>
                <a:ext uri="{FF2B5EF4-FFF2-40B4-BE49-F238E27FC236}">
                  <a16:creationId xmlns:a16="http://schemas.microsoft.com/office/drawing/2014/main" id="{8639D5D9-2C2B-2AE6-6E01-F56296A78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64"/>
              <a:ext cx="2313" cy="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21" name="PPBand19">
              <a:extLst>
                <a:ext uri="{FF2B5EF4-FFF2-40B4-BE49-F238E27FC236}">
                  <a16:creationId xmlns:a16="http://schemas.microsoft.com/office/drawing/2014/main" id="{1ECDCEDE-7FE8-D396-A0B1-36E43D940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" y="935"/>
              <a:ext cx="1964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单缝衍射</a:t>
              </a:r>
            </a:p>
          </p:txBody>
        </p:sp>
      </p:grpSp>
      <p:grpSp>
        <p:nvGrpSpPr>
          <p:cNvPr id="4099" name="Group 23">
            <a:extLst>
              <a:ext uri="{FF2B5EF4-FFF2-40B4-BE49-F238E27FC236}">
                <a16:creationId xmlns:a16="http://schemas.microsoft.com/office/drawing/2014/main" id="{B85F6F4E-AE57-2424-63C5-98F5D7C0E870}"/>
              </a:ext>
            </a:extLst>
          </p:cNvPr>
          <p:cNvGrpSpPr>
            <a:grpSpLocks/>
          </p:cNvGrpSpPr>
          <p:nvPr/>
        </p:nvGrpSpPr>
        <p:grpSpPr bwMode="auto">
          <a:xfrm>
            <a:off x="1414594" y="1969801"/>
            <a:ext cx="1740958" cy="1561042"/>
            <a:chOff x="521" y="1366"/>
            <a:chExt cx="1316" cy="1180"/>
          </a:xfrm>
        </p:grpSpPr>
        <p:pic>
          <p:nvPicPr>
            <p:cNvPr id="4118" name="Picture 6">
              <a:extLst>
                <a:ext uri="{FF2B5EF4-FFF2-40B4-BE49-F238E27FC236}">
                  <a16:creationId xmlns:a16="http://schemas.microsoft.com/office/drawing/2014/main" id="{75AA9083-B2B5-E415-966F-EE2ED817F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366"/>
              <a:ext cx="1316" cy="8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9" name="PPBand20">
              <a:extLst>
                <a:ext uri="{FF2B5EF4-FFF2-40B4-BE49-F238E27FC236}">
                  <a16:creationId xmlns:a16="http://schemas.microsoft.com/office/drawing/2014/main" id="{5A9D57D6-0775-AE1C-1C78-4194EE6111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2205"/>
              <a:ext cx="1292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三角孔衍射</a:t>
              </a:r>
            </a:p>
          </p:txBody>
        </p:sp>
      </p:grpSp>
      <p:grpSp>
        <p:nvGrpSpPr>
          <p:cNvPr id="4100" name="Group 24">
            <a:extLst>
              <a:ext uri="{FF2B5EF4-FFF2-40B4-BE49-F238E27FC236}">
                <a16:creationId xmlns:a16="http://schemas.microsoft.com/office/drawing/2014/main" id="{5EE01D0F-B2AB-23E6-A1AD-BEA62CCA5A14}"/>
              </a:ext>
            </a:extLst>
          </p:cNvPr>
          <p:cNvGrpSpPr>
            <a:grpSpLocks/>
          </p:cNvGrpSpPr>
          <p:nvPr/>
        </p:nvGrpSpPr>
        <p:grpSpPr bwMode="auto">
          <a:xfrm>
            <a:off x="3605343" y="1965334"/>
            <a:ext cx="1680104" cy="1603375"/>
            <a:chOff x="2073" y="1344"/>
            <a:chExt cx="1270" cy="1212"/>
          </a:xfrm>
        </p:grpSpPr>
        <p:pic>
          <p:nvPicPr>
            <p:cNvPr id="4116" name="Picture 5">
              <a:extLst>
                <a:ext uri="{FF2B5EF4-FFF2-40B4-BE49-F238E27FC236}">
                  <a16:creationId xmlns:a16="http://schemas.microsoft.com/office/drawing/2014/main" id="{CE0159E6-07A2-0F79-BBEB-41FCCFA5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1344"/>
              <a:ext cx="1225" cy="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17" name="PPBand21">
              <a:extLst>
                <a:ext uri="{FF2B5EF4-FFF2-40B4-BE49-F238E27FC236}">
                  <a16:creationId xmlns:a16="http://schemas.microsoft.com/office/drawing/2014/main" id="{C5BEAA8B-7D2A-C139-34D7-91154B0011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3" y="2215"/>
              <a:ext cx="1270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矩形孔衍射</a:t>
              </a:r>
            </a:p>
          </p:txBody>
        </p:sp>
      </p:grpSp>
      <p:grpSp>
        <p:nvGrpSpPr>
          <p:cNvPr id="4101" name="Group 22">
            <a:extLst>
              <a:ext uri="{FF2B5EF4-FFF2-40B4-BE49-F238E27FC236}">
                <a16:creationId xmlns:a16="http://schemas.microsoft.com/office/drawing/2014/main" id="{0975D24E-0038-5F28-30A4-1C3C1BFAB89A}"/>
              </a:ext>
            </a:extLst>
          </p:cNvPr>
          <p:cNvGrpSpPr>
            <a:grpSpLocks/>
          </p:cNvGrpSpPr>
          <p:nvPr/>
        </p:nvGrpSpPr>
        <p:grpSpPr bwMode="auto">
          <a:xfrm>
            <a:off x="5712354" y="343959"/>
            <a:ext cx="2039938" cy="1534583"/>
            <a:chOff x="3742" y="116"/>
            <a:chExt cx="1542" cy="1160"/>
          </a:xfrm>
        </p:grpSpPr>
        <p:sp>
          <p:nvSpPr>
            <p:cNvPr id="4114" name="PPBand22">
              <a:extLst>
                <a:ext uri="{FF2B5EF4-FFF2-40B4-BE49-F238E27FC236}">
                  <a16:creationId xmlns:a16="http://schemas.microsoft.com/office/drawing/2014/main" id="{6764E0CF-77F1-53BA-EB3A-A5FE2AA7EE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4" y="935"/>
              <a:ext cx="1315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 dirty="0">
                  <a:latin typeface="宋体" panose="02010600030101010101" pitchFamily="2" charset="-122"/>
                  <a:ea typeface="黑体" panose="02010609060101010101" pitchFamily="49" charset="-122"/>
                </a:rPr>
                <a:t>方形孔衍射</a:t>
              </a:r>
            </a:p>
          </p:txBody>
        </p:sp>
        <p:pic>
          <p:nvPicPr>
            <p:cNvPr id="4115" name="Picture 11">
              <a:extLst>
                <a:ext uri="{FF2B5EF4-FFF2-40B4-BE49-F238E27FC236}">
                  <a16:creationId xmlns:a16="http://schemas.microsoft.com/office/drawing/2014/main" id="{D8260384-FA82-DC48-A8C1-133A8A5E66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116"/>
              <a:ext cx="1542" cy="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2" name="Group 26">
            <a:extLst>
              <a:ext uri="{FF2B5EF4-FFF2-40B4-BE49-F238E27FC236}">
                <a16:creationId xmlns:a16="http://schemas.microsoft.com/office/drawing/2014/main" id="{214F7563-3071-8E06-67C6-FF77A8A40E2F}"/>
              </a:ext>
            </a:extLst>
          </p:cNvPr>
          <p:cNvGrpSpPr>
            <a:grpSpLocks/>
          </p:cNvGrpSpPr>
          <p:nvPr/>
        </p:nvGrpSpPr>
        <p:grpSpPr bwMode="auto">
          <a:xfrm>
            <a:off x="1115616" y="3626238"/>
            <a:ext cx="2340239" cy="1711854"/>
            <a:chOff x="431" y="2659"/>
            <a:chExt cx="1769" cy="1294"/>
          </a:xfrm>
        </p:grpSpPr>
        <p:sp>
          <p:nvSpPr>
            <p:cNvPr id="4112" name="PPBand23">
              <a:extLst>
                <a:ext uri="{FF2B5EF4-FFF2-40B4-BE49-F238E27FC236}">
                  <a16:creationId xmlns:a16="http://schemas.microsoft.com/office/drawing/2014/main" id="{5081FA52-5638-A4B9-A394-798F55FDC8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3612"/>
              <a:ext cx="1769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正多边形孔衍射</a:t>
              </a:r>
            </a:p>
          </p:txBody>
        </p:sp>
        <p:pic>
          <p:nvPicPr>
            <p:cNvPr id="4113" name="Picture 13">
              <a:extLst>
                <a:ext uri="{FF2B5EF4-FFF2-40B4-BE49-F238E27FC236}">
                  <a16:creationId xmlns:a16="http://schemas.microsoft.com/office/drawing/2014/main" id="{3D920AF6-485D-46FF-F235-132D83AC9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659"/>
              <a:ext cx="1588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3" name="Group 25">
            <a:extLst>
              <a:ext uri="{FF2B5EF4-FFF2-40B4-BE49-F238E27FC236}">
                <a16:creationId xmlns:a16="http://schemas.microsoft.com/office/drawing/2014/main" id="{B451E7AB-3D87-6F2F-49E6-6B95F2373605}"/>
              </a:ext>
            </a:extLst>
          </p:cNvPr>
          <p:cNvGrpSpPr>
            <a:grpSpLocks/>
          </p:cNvGrpSpPr>
          <p:nvPr/>
        </p:nvGrpSpPr>
        <p:grpSpPr bwMode="auto">
          <a:xfrm>
            <a:off x="5796096" y="1938857"/>
            <a:ext cx="1800490" cy="1531938"/>
            <a:chOff x="3878" y="1434"/>
            <a:chExt cx="1361" cy="1158"/>
          </a:xfrm>
        </p:grpSpPr>
        <p:sp>
          <p:nvSpPr>
            <p:cNvPr id="4110" name="PPBand24">
              <a:extLst>
                <a:ext uri="{FF2B5EF4-FFF2-40B4-BE49-F238E27FC236}">
                  <a16:creationId xmlns:a16="http://schemas.microsoft.com/office/drawing/2014/main" id="{17BC4E7B-636D-C3BF-5D14-9125768967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" y="2251"/>
              <a:ext cx="1089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网格衍射</a:t>
              </a:r>
            </a:p>
          </p:txBody>
        </p:sp>
        <p:pic>
          <p:nvPicPr>
            <p:cNvPr id="4111" name="Picture 15">
              <a:extLst>
                <a:ext uri="{FF2B5EF4-FFF2-40B4-BE49-F238E27FC236}">
                  <a16:creationId xmlns:a16="http://schemas.microsoft.com/office/drawing/2014/main" id="{E2347376-0B26-BB4D-F84D-9363A0391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" y="1434"/>
              <a:ext cx="1361" cy="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4" name="Group 27">
            <a:extLst>
              <a:ext uri="{FF2B5EF4-FFF2-40B4-BE49-F238E27FC236}">
                <a16:creationId xmlns:a16="http://schemas.microsoft.com/office/drawing/2014/main" id="{B6469830-85B5-4F20-B708-CFCD45B3DB51}"/>
              </a:ext>
            </a:extLst>
          </p:cNvPr>
          <p:cNvGrpSpPr>
            <a:grpSpLocks/>
          </p:cNvGrpSpPr>
          <p:nvPr/>
        </p:nvGrpSpPr>
        <p:grpSpPr bwMode="auto">
          <a:xfrm>
            <a:off x="3574918" y="3626238"/>
            <a:ext cx="2051844" cy="1711854"/>
            <a:chOff x="2290" y="2659"/>
            <a:chExt cx="1551" cy="1294"/>
          </a:xfrm>
        </p:grpSpPr>
        <p:sp>
          <p:nvSpPr>
            <p:cNvPr id="4108" name="PPBand25">
              <a:extLst>
                <a:ext uri="{FF2B5EF4-FFF2-40B4-BE49-F238E27FC236}">
                  <a16:creationId xmlns:a16="http://schemas.microsoft.com/office/drawing/2014/main" id="{DE20351C-E3D4-7A49-7307-2170195AF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3612"/>
              <a:ext cx="1360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宋体" panose="02010600030101010101" pitchFamily="2" charset="-122"/>
                  <a:ea typeface="黑体" panose="02010609060101010101" pitchFamily="49" charset="-122"/>
                </a:rPr>
                <a:t>圆形孔衍射</a:t>
              </a:r>
            </a:p>
          </p:txBody>
        </p:sp>
        <p:pic>
          <p:nvPicPr>
            <p:cNvPr id="4109" name="Picture 17" descr="A diffraction from a small, circular aperture">
              <a:extLst>
                <a:ext uri="{FF2B5EF4-FFF2-40B4-BE49-F238E27FC236}">
                  <a16:creationId xmlns:a16="http://schemas.microsoft.com/office/drawing/2014/main" id="{0D3273ED-5591-3E9B-BF7C-FFD3F133F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contrast="1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2659"/>
              <a:ext cx="1551" cy="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05" name="Group 28">
            <a:extLst>
              <a:ext uri="{FF2B5EF4-FFF2-40B4-BE49-F238E27FC236}">
                <a16:creationId xmlns:a16="http://schemas.microsoft.com/office/drawing/2014/main" id="{2F5E0BDB-9EFB-C339-1557-0CBFF29ABA31}"/>
              </a:ext>
            </a:extLst>
          </p:cNvPr>
          <p:cNvGrpSpPr>
            <a:grpSpLocks/>
          </p:cNvGrpSpPr>
          <p:nvPr/>
        </p:nvGrpSpPr>
        <p:grpSpPr bwMode="auto">
          <a:xfrm>
            <a:off x="5616179" y="3546863"/>
            <a:ext cx="2340239" cy="1830917"/>
            <a:chOff x="3833" y="2659"/>
            <a:chExt cx="1769" cy="1384"/>
          </a:xfrm>
        </p:grpSpPr>
        <p:pic>
          <p:nvPicPr>
            <p:cNvPr id="4106" name="Picture 19">
              <a:extLst>
                <a:ext uri="{FF2B5EF4-FFF2-40B4-BE49-F238E27FC236}">
                  <a16:creationId xmlns:a16="http://schemas.microsoft.com/office/drawing/2014/main" id="{730AF397-A896-DF15-FFAB-232101028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2659"/>
              <a:ext cx="1587" cy="1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07" name="Text Box 20">
              <a:extLst>
                <a:ext uri="{FF2B5EF4-FFF2-40B4-BE49-F238E27FC236}">
                  <a16:creationId xmlns:a16="http://schemas.microsoft.com/office/drawing/2014/main" id="{931B299B-3156-FFEA-6EEB-8BA80B46F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3702"/>
              <a:ext cx="1769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</a:rPr>
                <a:t>针和细线的衍射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7F5D0AC7-F95E-DA32-9171-6EF9AF70A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681" y="350880"/>
            <a:ext cx="4103688" cy="45134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chemeClr val="accent2"/>
                </a:solidFill>
                <a:latin typeface="幼圆" panose="02010509060101010101" pitchFamily="49" charset="-122"/>
              </a:rPr>
              <a:t>二、惠更斯</a:t>
            </a:r>
            <a:r>
              <a:rPr lang="en-US" altLang="zh-CN" sz="2333" dirty="0">
                <a:solidFill>
                  <a:schemeClr val="accent2"/>
                </a:solidFill>
              </a:rPr>
              <a:t>—</a:t>
            </a:r>
            <a:r>
              <a:rPr lang="zh-CN" altLang="en-US" sz="2333" dirty="0">
                <a:solidFill>
                  <a:schemeClr val="accent2"/>
                </a:solidFill>
                <a:latin typeface="幼圆" panose="02010509060101010101" pitchFamily="49" charset="-122"/>
              </a:rPr>
              <a:t>菲涅耳原理</a:t>
            </a:r>
            <a:endParaRPr lang="zh-CN" altLang="en-US" sz="2333" dirty="0">
              <a:solidFill>
                <a:schemeClr val="accent2"/>
              </a:solidFill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AEEAC0E-B047-2AC4-9053-F6F7FE558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966122"/>
            <a:ext cx="5340594" cy="184172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333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333" dirty="0">
                <a:solidFill>
                  <a:srgbClr val="FF0000"/>
                </a:solidFill>
                <a:cs typeface="Times New Roman" panose="02020603050405020304" pitchFamily="18" charset="0"/>
              </a:rPr>
              <a:t>、惠更斯原理：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333" dirty="0">
                <a:cs typeface="Times New Roman" panose="02020603050405020304" pitchFamily="18" charset="0"/>
              </a:rPr>
              <a:t>    媒质中波动传到的各点都可以看作发射子波的波源，在其后任一时刻，这些子波的包迹就决定了新的波阵面。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E74F297-CF67-B43C-5961-4F952E9DC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3078687"/>
            <a:ext cx="5268447" cy="184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、菲涅耳原理</a:t>
            </a:r>
            <a:r>
              <a:rPr lang="en-US" altLang="zh-CN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25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波阵面前方空间某点处的光振动取决于到达该点的所有</a:t>
            </a:r>
            <a:r>
              <a:rPr lang="zh-CN" altLang="en-US" sz="2333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子波的相干叠加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。也称惠更斯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菲涅耳原理。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2FD3195-86C8-4752-8384-25DD3179BD09}"/>
              </a:ext>
            </a:extLst>
          </p:cNvPr>
          <p:cNvGrpSpPr/>
          <p:nvPr/>
        </p:nvGrpSpPr>
        <p:grpSpPr>
          <a:xfrm>
            <a:off x="5958461" y="984159"/>
            <a:ext cx="2005677" cy="1994719"/>
            <a:chOff x="324309" y="1279544"/>
            <a:chExt cx="2406811" cy="23936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84B3D78-80B6-C5A7-49E7-712BEB0B6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0" t="1" r="24938" b="27601"/>
            <a:stretch/>
          </p:blipFill>
          <p:spPr>
            <a:xfrm flipH="1">
              <a:off x="797378" y="1279544"/>
              <a:ext cx="1460674" cy="1908620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B608C67-FC21-07B7-2B17-012B6ACB0CA8}"/>
                </a:ext>
              </a:extLst>
            </p:cNvPr>
            <p:cNvSpPr txBox="1"/>
            <p:nvPr/>
          </p:nvSpPr>
          <p:spPr bwMode="auto">
            <a:xfrm>
              <a:off x="324309" y="3254553"/>
              <a:ext cx="2406811" cy="4186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ctr">
                <a:buClr>
                  <a:srgbClr val="C00000"/>
                </a:buClr>
              </a:pPr>
              <a:r>
                <a:rPr lang="zh-CN" altLang="en-US" sz="1667" dirty="0"/>
                <a:t>惠更斯 </a:t>
              </a:r>
              <a:r>
                <a:rPr lang="en-US" altLang="zh-CN" sz="1667" dirty="0"/>
                <a:t>(1629-1695) 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2F8FCE6-C997-381D-E1C0-9DD5A292FFA1}"/>
              </a:ext>
            </a:extLst>
          </p:cNvPr>
          <p:cNvGrpSpPr/>
          <p:nvPr/>
        </p:nvGrpSpPr>
        <p:grpSpPr>
          <a:xfrm>
            <a:off x="6117347" y="3217541"/>
            <a:ext cx="1899880" cy="1990955"/>
            <a:chOff x="3816401" y="3653411"/>
            <a:chExt cx="2352646" cy="246542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1AEFDB3-681F-746D-A787-48BF13DF4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2"/>
            <a:stretch/>
          </p:blipFill>
          <p:spPr>
            <a:xfrm flipH="1">
              <a:off x="4107822" y="3653411"/>
              <a:ext cx="1613783" cy="210868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DA5424E-19E7-6B8F-6CA7-DDB049194FCE}"/>
                </a:ext>
              </a:extLst>
            </p:cNvPr>
            <p:cNvSpPr txBox="1"/>
            <p:nvPr/>
          </p:nvSpPr>
          <p:spPr bwMode="auto">
            <a:xfrm>
              <a:off x="3816401" y="5659739"/>
              <a:ext cx="2352646" cy="459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C00000"/>
                </a:buClr>
              </a:pPr>
              <a:r>
                <a:rPr lang="zh-CN" altLang="en-US" sz="1667" dirty="0">
                  <a:cs typeface="Times New Roman" panose="02020603050405020304" pitchFamily="18" charset="0"/>
                </a:rPr>
                <a:t>菲涅耳</a:t>
              </a:r>
              <a:r>
                <a:rPr lang="en-US" altLang="zh-CN" sz="1667" dirty="0">
                  <a:cs typeface="Times New Roman" panose="02020603050405020304" pitchFamily="18" charset="0"/>
                </a:rPr>
                <a:t>(1788-1827)</a:t>
              </a:r>
              <a:endParaRPr lang="zh-CN" altLang="en-US" sz="1667" dirty="0"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06DC3B3A-D1C9-E667-0384-6AE8B166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15" y="509477"/>
            <a:ext cx="3000333" cy="194034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A132A3E-DA2D-D8ED-3664-BE8A61BC8C0F}"/>
              </a:ext>
            </a:extLst>
          </p:cNvPr>
          <p:cNvSpPr txBox="1"/>
          <p:nvPr/>
        </p:nvSpPr>
        <p:spPr>
          <a:xfrm>
            <a:off x="4654810" y="535550"/>
            <a:ext cx="21082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i="1" dirty="0"/>
              <a:t>S</a:t>
            </a:r>
            <a:r>
              <a:rPr lang="en-US" altLang="zh-CN" sz="2333" dirty="0"/>
              <a:t>:</a:t>
            </a:r>
            <a:r>
              <a:rPr lang="en-US" altLang="zh-CN" sz="2333" i="1" dirty="0"/>
              <a:t>t </a:t>
            </a:r>
            <a:r>
              <a:rPr lang="zh-CN" altLang="en-US" sz="2333" dirty="0"/>
              <a:t>时刻波阵面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311B31-B954-B2AA-BE83-81AD721934A4}"/>
              </a:ext>
            </a:extLst>
          </p:cNvPr>
          <p:cNvSpPr txBox="1"/>
          <p:nvPr/>
        </p:nvSpPr>
        <p:spPr>
          <a:xfrm>
            <a:off x="4654810" y="1107532"/>
            <a:ext cx="2510624" cy="81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dirty="0" err="1"/>
              <a:t>d</a:t>
            </a:r>
            <a:r>
              <a:rPr lang="en-US" altLang="zh-CN" sz="2333" i="1" dirty="0" err="1"/>
              <a:t>S</a:t>
            </a:r>
            <a:r>
              <a:rPr lang="en-US" altLang="zh-CN" sz="2333" dirty="0"/>
              <a:t>:</a:t>
            </a:r>
            <a:r>
              <a:rPr lang="zh-CN" altLang="en-US" sz="2333" dirty="0"/>
              <a:t>波阵面上面元</a:t>
            </a:r>
            <a:endParaRPr lang="en-US" altLang="zh-CN" sz="2333" dirty="0"/>
          </a:p>
          <a:p>
            <a:r>
              <a:rPr lang="zh-CN" altLang="en-US" sz="2333" dirty="0"/>
              <a:t>       （子波波源）</a:t>
            </a:r>
          </a:p>
        </p:txBody>
      </p:sp>
      <p:graphicFrame>
        <p:nvGraphicFramePr>
          <p:cNvPr id="32" name="Object 3">
            <a:extLst>
              <a:ext uri="{FF2B5EF4-FFF2-40B4-BE49-F238E27FC236}">
                <a16:creationId xmlns:a16="http://schemas.microsoft.com/office/drawing/2014/main" id="{F7B7681E-8F71-F137-E39F-C809860537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002516"/>
              </p:ext>
            </p:extLst>
          </p:nvPr>
        </p:nvGraphicFramePr>
        <p:xfrm>
          <a:off x="1050725" y="2762250"/>
          <a:ext cx="4122415" cy="82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55520" imgH="393480" progId="Equation.DSMT4">
                  <p:embed/>
                </p:oleObj>
              </mc:Choice>
              <mc:Fallback>
                <p:oleObj name="Equation" r:id="rId3" imgW="1955520" imgH="393480" progId="Equation.DSMT4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693F2C1A-1F04-14BB-5796-D782490EF5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725" y="2762250"/>
                        <a:ext cx="4122415" cy="8207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0A868D6C-4EAB-12BB-1EF4-8CBE1CD808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79931"/>
              </p:ext>
            </p:extLst>
          </p:nvPr>
        </p:nvGraphicFramePr>
        <p:xfrm>
          <a:off x="6151191" y="2522010"/>
          <a:ext cx="1955192" cy="120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520" imgH="634680" progId="Equation.DSMT4">
                  <p:embed/>
                </p:oleObj>
              </mc:Choice>
              <mc:Fallback>
                <p:oleObj name="Equation" r:id="rId5" imgW="102852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1191" y="2522010"/>
                        <a:ext cx="1955192" cy="1206908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9">
            <a:extLst>
              <a:ext uri="{FF2B5EF4-FFF2-40B4-BE49-F238E27FC236}">
                <a16:creationId xmlns:a16="http://schemas.microsoft.com/office/drawing/2014/main" id="{813EA85B-02C3-F6FE-C46B-8A1ADEDB72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223232"/>
              </p:ext>
            </p:extLst>
          </p:nvPr>
        </p:nvGraphicFramePr>
        <p:xfrm>
          <a:off x="1028022" y="3710911"/>
          <a:ext cx="4122415" cy="904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019240" imgH="444240" progId="Equation.DSMT4">
                  <p:embed/>
                </p:oleObj>
              </mc:Choice>
              <mc:Fallback>
                <p:oleObj name="Equation" r:id="rId7" imgW="2019240" imgH="444240" progId="Equation.DSMT4">
                  <p:embed/>
                  <p:pic>
                    <p:nvPicPr>
                      <p:cNvPr id="6153" name="Object 9">
                        <a:extLst>
                          <a:ext uri="{FF2B5EF4-FFF2-40B4-BE49-F238E27FC236}">
                            <a16:creationId xmlns:a16="http://schemas.microsoft.com/office/drawing/2014/main" id="{79310685-FA95-1099-A4DE-E1AA3AA4BE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022" y="3710911"/>
                        <a:ext cx="4122415" cy="904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1734A549-BDFE-7BAB-D172-272B29109071}"/>
              </a:ext>
            </a:extLst>
          </p:cNvPr>
          <p:cNvSpPr txBox="1"/>
          <p:nvPr/>
        </p:nvSpPr>
        <p:spPr>
          <a:xfrm>
            <a:off x="5910122" y="3881704"/>
            <a:ext cx="2582758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>
                <a:solidFill>
                  <a:schemeClr val="tx2"/>
                </a:solidFill>
              </a:rPr>
              <a:t>子波相干叠加思想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2898B11-1A07-0447-1BDA-3A3658E53121}"/>
              </a:ext>
            </a:extLst>
          </p:cNvPr>
          <p:cNvSpPr txBox="1"/>
          <p:nvPr/>
        </p:nvSpPr>
        <p:spPr>
          <a:xfrm>
            <a:off x="3143844" y="4720329"/>
            <a:ext cx="156645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dirty="0">
                <a:solidFill>
                  <a:schemeClr val="accent2"/>
                </a:solidFill>
              </a:rPr>
              <a:t>P</a:t>
            </a:r>
            <a:r>
              <a:rPr lang="zh-CN" altLang="en-US" sz="2333" dirty="0">
                <a:solidFill>
                  <a:schemeClr val="accent2"/>
                </a:solidFill>
              </a:rPr>
              <a:t>点光强：</a:t>
            </a: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243F0B37-C4B4-07AF-CCB1-2AABB59BDD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266679"/>
              </p:ext>
            </p:extLst>
          </p:nvPr>
        </p:nvGraphicFramePr>
        <p:xfrm>
          <a:off x="4654810" y="4665567"/>
          <a:ext cx="1112573" cy="54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54810" y="4665567"/>
                        <a:ext cx="1112573" cy="541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30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9FCA2D4-AD91-4CE2-BD18-750E1D21A821}"/>
              </a:ext>
            </a:extLst>
          </p:cNvPr>
          <p:cNvSpPr txBox="1"/>
          <p:nvPr/>
        </p:nvSpPr>
        <p:spPr bwMode="auto">
          <a:xfrm>
            <a:off x="1049656" y="2977514"/>
            <a:ext cx="7044689" cy="226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252000" indent="-252000">
              <a:lnSpc>
                <a:spcPct val="120000"/>
              </a:lnSpc>
              <a:spcBef>
                <a:spcPct val="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kumimoji="1" sz="2400">
                <a:latin typeface="+mn-ea"/>
              </a:defRPr>
            </a:lvl1pPr>
          </a:lstStyle>
          <a:p>
            <a:pPr>
              <a:lnSpc>
                <a:spcPct val="150000"/>
              </a:lnSpc>
              <a:spcBef>
                <a:spcPts val="417"/>
              </a:spcBef>
              <a:buClr>
                <a:schemeClr val="tx2"/>
              </a:buClr>
            </a:pPr>
            <a:r>
              <a:rPr lang="zh-CN" altLang="en-US" sz="2333" dirty="0"/>
              <a:t>泊松亮斑</a:t>
            </a:r>
            <a:endParaRPr lang="en-US" altLang="zh-CN" sz="2333" dirty="0"/>
          </a:p>
          <a:p>
            <a:pPr>
              <a:lnSpc>
                <a:spcPct val="150000"/>
              </a:lnSpc>
              <a:spcBef>
                <a:spcPts val="417"/>
              </a:spcBef>
              <a:buClr>
                <a:schemeClr val="tx2"/>
              </a:buClr>
            </a:pPr>
            <a:r>
              <a:rPr lang="zh-CN" altLang="en-US" sz="2333" dirty="0"/>
              <a:t>阿拉果的实验</a:t>
            </a:r>
            <a:endParaRPr lang="en-US" altLang="zh-CN" sz="2333" dirty="0"/>
          </a:p>
          <a:p>
            <a:pPr>
              <a:lnSpc>
                <a:spcPct val="150000"/>
              </a:lnSpc>
              <a:spcBef>
                <a:spcPts val="417"/>
              </a:spcBef>
              <a:buClr>
                <a:schemeClr val="tx2"/>
              </a:buClr>
            </a:pPr>
            <a:r>
              <a:rPr lang="zh-CN" altLang="en-US" sz="2333" dirty="0"/>
              <a:t>该实验与托马斯</a:t>
            </a:r>
            <a:r>
              <a:rPr lang="en-US" altLang="zh-CN" sz="2333" dirty="0"/>
              <a:t>·</a:t>
            </a:r>
            <a:r>
              <a:rPr lang="zh-CN" altLang="en-US" sz="2333" dirty="0"/>
              <a:t>杨的双缝实验反驳了牛顿主导的光微粒说。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14227FF-C2D0-4061-9825-6775ECC0FE35}"/>
              </a:ext>
            </a:extLst>
          </p:cNvPr>
          <p:cNvGrpSpPr/>
          <p:nvPr/>
        </p:nvGrpSpPr>
        <p:grpSpPr>
          <a:xfrm>
            <a:off x="2938033" y="757267"/>
            <a:ext cx="5056742" cy="1740889"/>
            <a:chOff x="523542" y="3499777"/>
            <a:chExt cx="8261180" cy="3117204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7DA953D7-FFFD-4988-9E61-AABC172B0184}"/>
                </a:ext>
              </a:extLst>
            </p:cNvPr>
            <p:cNvSpPr/>
            <p:nvPr/>
          </p:nvSpPr>
          <p:spPr>
            <a:xfrm>
              <a:off x="523542" y="3499777"/>
              <a:ext cx="8261180" cy="3117204"/>
            </a:xfrm>
            <a:prstGeom prst="roundRect">
              <a:avLst>
                <a:gd name="adj" fmla="val 6704"/>
              </a:avLst>
            </a:prstGeom>
            <a:solidFill>
              <a:srgbClr val="FFFF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44" dirty="0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B995BD-324D-4F60-9D89-454A893B7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3681208"/>
              <a:ext cx="4449453" cy="2738807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824501D8-A14C-4B3B-8F1D-826111F6ED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9" t="6002" r="35387" b="8153"/>
          <a:stretch/>
        </p:blipFill>
        <p:spPr>
          <a:xfrm>
            <a:off x="6134568" y="830401"/>
            <a:ext cx="1620180" cy="1559423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731282C-AA7B-5185-8195-9269238EE525}"/>
              </a:ext>
            </a:extLst>
          </p:cNvPr>
          <p:cNvGrpSpPr/>
          <p:nvPr/>
        </p:nvGrpSpPr>
        <p:grpSpPr>
          <a:xfrm>
            <a:off x="1182640" y="614584"/>
            <a:ext cx="1685077" cy="2196521"/>
            <a:chOff x="564791" y="1798614"/>
            <a:chExt cx="2426510" cy="316299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79CB10E-294C-2578-2820-206C0AAF0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" r="189"/>
            <a:stretch/>
          </p:blipFill>
          <p:spPr>
            <a:xfrm>
              <a:off x="841555" y="1798614"/>
              <a:ext cx="2012077" cy="262912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0F09415-B93C-7496-021B-3BDFDF9F416E}"/>
                </a:ext>
              </a:extLst>
            </p:cNvPr>
            <p:cNvSpPr txBox="1"/>
            <p:nvPr/>
          </p:nvSpPr>
          <p:spPr bwMode="auto">
            <a:xfrm>
              <a:off x="564791" y="4427735"/>
              <a:ext cx="2426510" cy="533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  <a:buClr>
                  <a:srgbClr val="C00000"/>
                </a:buClr>
              </a:pPr>
              <a:r>
                <a:rPr lang="zh-CN" altLang="en-US" sz="1667" dirty="0">
                  <a:cs typeface="Times New Roman" panose="02020603050405020304" pitchFamily="18" charset="0"/>
                </a:rPr>
                <a:t>泊松</a:t>
              </a:r>
              <a:r>
                <a:rPr lang="en-US" altLang="zh-CN" sz="1667" dirty="0">
                  <a:cs typeface="Times New Roman" panose="02020603050405020304" pitchFamily="18" charset="0"/>
                </a:rPr>
                <a:t>(1781-1840)</a:t>
              </a:r>
              <a:endParaRPr lang="zh-CN" altLang="en-US" sz="1667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47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C96E271B-88AC-EC19-9A5E-8C9E2F9E9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24039"/>
            <a:ext cx="33020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3" dirty="0">
                <a:solidFill>
                  <a:schemeClr val="accent2"/>
                </a:solidFill>
              </a:rPr>
              <a:t>三、衍射的分类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08761DF9-2CAD-4E83-9512-516E86FB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956468"/>
            <a:ext cx="2815167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>
                <a:solidFill>
                  <a:schemeClr val="tx2"/>
                </a:solidFill>
              </a:rPr>
              <a:t>1</a:t>
            </a:r>
            <a:r>
              <a:rPr lang="zh-CN" altLang="en-US" sz="2333" dirty="0">
                <a:solidFill>
                  <a:schemeClr val="tx2"/>
                </a:solidFill>
              </a:rPr>
              <a:t>、菲涅耳衍射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4496D29-5255-3DA1-F9BF-0B15C7962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488897"/>
            <a:ext cx="6159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3"/>
              <a:t>光源</a:t>
            </a:r>
            <a:r>
              <a:rPr lang="en-US" altLang="zh-CN" sz="2333"/>
              <a:t>——</a:t>
            </a:r>
            <a:r>
              <a:rPr lang="zh-CN" altLang="en-US" sz="2333"/>
              <a:t>障碍物</a:t>
            </a:r>
            <a:r>
              <a:rPr lang="en-US" altLang="zh-CN" sz="2333"/>
              <a:t>——</a:t>
            </a:r>
            <a:r>
              <a:rPr lang="zh-CN" altLang="en-US" sz="2333"/>
              <a:t>接收屏之间为有限远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F55B9C9-CC75-07C4-9C9B-4F2650339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15" y="2268803"/>
            <a:ext cx="4979458" cy="248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84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ED7692-2ECB-B7B3-4313-D784E0705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84"/>
          <a:stretch/>
        </p:blipFill>
        <p:spPr bwMode="auto">
          <a:xfrm>
            <a:off x="1211792" y="1777380"/>
            <a:ext cx="1920048" cy="199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D904F28A-06F6-E708-6BAD-397F93CB42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279" y="4056146"/>
            <a:ext cx="4217458" cy="98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3" dirty="0"/>
              <a:t>光线为平行光</a:t>
            </a:r>
          </a:p>
          <a:p>
            <a:pPr>
              <a:spcBef>
                <a:spcPct val="50000"/>
              </a:spcBef>
            </a:pPr>
            <a:r>
              <a:rPr lang="zh-CN" altLang="en-US" sz="2333" dirty="0"/>
              <a:t>透镜作用</a:t>
            </a:r>
            <a:r>
              <a:rPr lang="en-US" altLang="zh-CN" sz="2333" dirty="0"/>
              <a:t>——</a:t>
            </a:r>
            <a:r>
              <a:rPr lang="zh-CN" altLang="en-US" sz="2333" dirty="0"/>
              <a:t>压缩空间距离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CD96E786-D351-3B17-ED03-BD71BEAA0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34059"/>
            <a:ext cx="2932906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>
                <a:solidFill>
                  <a:schemeClr val="tx2"/>
                </a:solidFill>
              </a:rPr>
              <a:t>2</a:t>
            </a:r>
            <a:r>
              <a:rPr lang="zh-CN" altLang="en-US" sz="2333" dirty="0">
                <a:solidFill>
                  <a:schemeClr val="tx2"/>
                </a:solidFill>
              </a:rPr>
              <a:t>、夫琅和费衍射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157E00AD-647A-48A8-5C42-C244FFF1E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737" y="1044070"/>
            <a:ext cx="582048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3" dirty="0"/>
              <a:t>光源</a:t>
            </a:r>
            <a:r>
              <a:rPr lang="en-US" altLang="zh-CN" sz="2333" dirty="0"/>
              <a:t>——</a:t>
            </a:r>
            <a:r>
              <a:rPr lang="zh-CN" altLang="en-US" sz="2333" dirty="0"/>
              <a:t>障碍物</a:t>
            </a:r>
            <a:r>
              <a:rPr lang="en-US" altLang="zh-CN" sz="2333" dirty="0"/>
              <a:t>——</a:t>
            </a:r>
            <a:r>
              <a:rPr lang="zh-CN" altLang="en-US" sz="2333" dirty="0"/>
              <a:t>接收屏之间为无限远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42670D-7E54-3520-DF96-15FE79A4F363}"/>
              </a:ext>
            </a:extLst>
          </p:cNvPr>
          <p:cNvGrpSpPr/>
          <p:nvPr/>
        </p:nvGrpSpPr>
        <p:grpSpPr>
          <a:xfrm>
            <a:off x="7092280" y="444551"/>
            <a:ext cx="1915909" cy="1850294"/>
            <a:chOff x="8400930" y="2028242"/>
            <a:chExt cx="2299091" cy="222035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5FE494-5A8C-3075-BD7A-9E73888B5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87200" y="2028242"/>
              <a:ext cx="1326550" cy="1808932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BEEA0E8-B9E7-E40E-B102-D955B506229C}"/>
                </a:ext>
              </a:extLst>
            </p:cNvPr>
            <p:cNvSpPr txBox="1"/>
            <p:nvPr/>
          </p:nvSpPr>
          <p:spPr bwMode="auto">
            <a:xfrm>
              <a:off x="8400930" y="3837174"/>
              <a:ext cx="2299091" cy="4114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5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C00000"/>
                </a:buClr>
              </a:pPr>
              <a:r>
                <a:rPr lang="zh-CN" altLang="en-US" sz="1500" dirty="0"/>
                <a:t>夫琅和费</a:t>
              </a:r>
              <a:r>
                <a:rPr lang="en-US" altLang="zh-CN" sz="1500" dirty="0"/>
                <a:t>(1787-1826)</a:t>
              </a:r>
              <a:endParaRPr lang="zh-CN" altLang="en-US" sz="15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0CF7EB40-15CE-6C0E-56D4-C51E509A3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1"/>
          <a:stretch/>
        </p:blipFill>
        <p:spPr bwMode="auto">
          <a:xfrm>
            <a:off x="3231231" y="1781735"/>
            <a:ext cx="3415814" cy="199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94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5848D5E8-1F79-E626-E5A2-FCF78DF56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9018" y="370048"/>
            <a:ext cx="2250281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500" dirty="0">
                <a:solidFill>
                  <a:srgbClr val="FF0000"/>
                </a:solidFill>
              </a:rPr>
              <a:t>18.2 </a:t>
            </a:r>
            <a:r>
              <a:rPr lang="zh-CN" altLang="en-US" sz="2500" dirty="0">
                <a:solidFill>
                  <a:srgbClr val="FF0000"/>
                </a:solidFill>
              </a:rPr>
              <a:t>单缝衍射  </a:t>
            </a:r>
          </a:p>
        </p:txBody>
      </p:sp>
      <p:sp>
        <p:nvSpPr>
          <p:cNvPr id="107" name="Text Box 57">
            <a:extLst>
              <a:ext uri="{FF2B5EF4-FFF2-40B4-BE49-F238E27FC236}">
                <a16:creationId xmlns:a16="http://schemas.microsoft.com/office/drawing/2014/main" id="{A5E0C362-220A-6DF5-DBE4-DDB2CBD07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322" y="3470094"/>
            <a:ext cx="165629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缝宽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10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</a:t>
            </a:r>
            <a:endParaRPr lang="zh-CN" altLang="en-US" sz="2333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C711EC17-5273-799E-CC4A-0D2944121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732" y="882645"/>
            <a:ext cx="2447627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rgbClr val="0000FF"/>
                </a:solidFill>
              </a:rPr>
              <a:t>一 、实验装置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84050A1C-E677-AD8A-46F4-A7A4D8DF8F14}"/>
              </a:ext>
            </a:extLst>
          </p:cNvPr>
          <p:cNvGrpSpPr>
            <a:grpSpLocks/>
          </p:cNvGrpSpPr>
          <p:nvPr/>
        </p:nvGrpSpPr>
        <p:grpSpPr bwMode="auto">
          <a:xfrm>
            <a:off x="3157369" y="2135889"/>
            <a:ext cx="242094" cy="752740"/>
            <a:chOff x="0" y="0"/>
            <a:chExt cx="183" cy="569"/>
          </a:xfrm>
        </p:grpSpPr>
        <p:grpSp>
          <p:nvGrpSpPr>
            <p:cNvPr id="3" name="Group 9">
              <a:extLst>
                <a:ext uri="{FF2B5EF4-FFF2-40B4-BE49-F238E27FC236}">
                  <a16:creationId xmlns:a16="http://schemas.microsoft.com/office/drawing/2014/main" id="{031B7FDD-58FB-E895-66A1-F8064B959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173" cy="347"/>
              <a:chOff x="0" y="0"/>
              <a:chExt cx="576" cy="1152"/>
            </a:xfrm>
          </p:grpSpPr>
          <p:sp>
            <p:nvSpPr>
              <p:cNvPr id="14" name="Line 10">
                <a:extLst>
                  <a:ext uri="{FF2B5EF4-FFF2-40B4-BE49-F238E27FC236}">
                    <a16:creationId xmlns:a16="http://schemas.microsoft.com/office/drawing/2014/main" id="{0DC13C68-F573-8DD5-CBC4-FFE8981494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576"/>
                <a:ext cx="576" cy="5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5" name="Line 11">
                <a:extLst>
                  <a:ext uri="{FF2B5EF4-FFF2-40B4-BE49-F238E27FC236}">
                    <a16:creationId xmlns:a16="http://schemas.microsoft.com/office/drawing/2014/main" id="{D4A38A5F-0763-7661-0667-F1046B214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-271" y="271"/>
                <a:ext cx="576" cy="3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6" name="Line 12">
                <a:extLst>
                  <a:ext uri="{FF2B5EF4-FFF2-40B4-BE49-F238E27FC236}">
                    <a16:creationId xmlns:a16="http://schemas.microsoft.com/office/drawing/2014/main" id="{70E30843-2B00-582B-4917-3F5282861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-271" y="847"/>
                <a:ext cx="576" cy="3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A47DBF75-F8B8-851F-F1AE-6D1AB8587F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240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46C376BB-1A5F-DEDD-BC72-9B30483BC1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96"/>
                <a:ext cx="240" cy="480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68D298F5-65B2-3ECC-53FF-12768336F0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432"/>
                <a:ext cx="528" cy="14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20AD8B39-2E51-00E2-B871-B5918D0C5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3" name="Line 17">
                <a:extLst>
                  <a:ext uri="{FF2B5EF4-FFF2-40B4-BE49-F238E27FC236}">
                    <a16:creationId xmlns:a16="http://schemas.microsoft.com/office/drawing/2014/main" id="{EB66A504-5C5E-4AAE-1D21-454599184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240" cy="480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24" name="Line 18">
                <a:extLst>
                  <a:ext uri="{FF2B5EF4-FFF2-40B4-BE49-F238E27FC236}">
                    <a16:creationId xmlns:a16="http://schemas.microsoft.com/office/drawing/2014/main" id="{7AAAF194-54E9-8214-EA4B-0E87E21928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528" cy="19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4" name="Group 19">
              <a:extLst>
                <a:ext uri="{FF2B5EF4-FFF2-40B4-BE49-F238E27FC236}">
                  <a16:creationId xmlns:a16="http://schemas.microsoft.com/office/drawing/2014/main" id="{BDD5A505-DE6B-A4DD-8272-9E31B6900D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" y="221"/>
              <a:ext cx="173" cy="348"/>
              <a:chOff x="0" y="0"/>
              <a:chExt cx="576" cy="1152"/>
            </a:xfrm>
          </p:grpSpPr>
          <p:sp>
            <p:nvSpPr>
              <p:cNvPr id="5" name="Line 20">
                <a:extLst>
                  <a:ext uri="{FF2B5EF4-FFF2-40B4-BE49-F238E27FC236}">
                    <a16:creationId xmlns:a16="http://schemas.microsoft.com/office/drawing/2014/main" id="{09550D7B-E68A-0A68-138A-416133FA19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576"/>
                <a:ext cx="576" cy="5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6" name="Line 21">
                <a:extLst>
                  <a:ext uri="{FF2B5EF4-FFF2-40B4-BE49-F238E27FC236}">
                    <a16:creationId xmlns:a16="http://schemas.microsoft.com/office/drawing/2014/main" id="{847BDF6C-F83F-78FF-FD29-6ACB1AB44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-271" y="271"/>
                <a:ext cx="576" cy="3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7" name="Line 22">
                <a:extLst>
                  <a:ext uri="{FF2B5EF4-FFF2-40B4-BE49-F238E27FC236}">
                    <a16:creationId xmlns:a16="http://schemas.microsoft.com/office/drawing/2014/main" id="{BF280AEA-32CB-0051-8C66-BFDAB71CC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-271" y="847"/>
                <a:ext cx="576" cy="3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8" name="Line 23">
                <a:extLst>
                  <a:ext uri="{FF2B5EF4-FFF2-40B4-BE49-F238E27FC236}">
                    <a16:creationId xmlns:a16="http://schemas.microsoft.com/office/drawing/2014/main" id="{D5230AC9-15A2-3703-B1B7-65E8F98CB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240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9" name="Line 24">
                <a:extLst>
                  <a:ext uri="{FF2B5EF4-FFF2-40B4-BE49-F238E27FC236}">
                    <a16:creationId xmlns:a16="http://schemas.microsoft.com/office/drawing/2014/main" id="{30F2A751-25E7-3DF0-64A1-689C32032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96"/>
                <a:ext cx="240" cy="480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0" name="Line 25">
                <a:extLst>
                  <a:ext uri="{FF2B5EF4-FFF2-40B4-BE49-F238E27FC236}">
                    <a16:creationId xmlns:a16="http://schemas.microsoft.com/office/drawing/2014/main" id="{2A7387B1-28B7-6BED-6F9A-D831FAAEAE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432"/>
                <a:ext cx="528" cy="144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1" name="Line 26">
                <a:extLst>
                  <a:ext uri="{FF2B5EF4-FFF2-40B4-BE49-F238E27FC236}">
                    <a16:creationId xmlns:a16="http://schemas.microsoft.com/office/drawing/2014/main" id="{C74273A4-A572-951C-BADA-7344AE216B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" name="Line 27">
                <a:extLst>
                  <a:ext uri="{FF2B5EF4-FFF2-40B4-BE49-F238E27FC236}">
                    <a16:creationId xmlns:a16="http://schemas.microsoft.com/office/drawing/2014/main" id="{6B61A69A-1733-7516-07E8-FE752A6B4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240" cy="480"/>
              </a:xfrm>
              <a:prstGeom prst="line">
                <a:avLst/>
              </a:prstGeom>
              <a:noFill/>
              <a:ln w="9525">
                <a:solidFill>
                  <a:srgbClr val="FF0066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3" name="Line 28">
                <a:extLst>
                  <a:ext uri="{FF2B5EF4-FFF2-40B4-BE49-F238E27FC236}">
                    <a16:creationId xmlns:a16="http://schemas.microsoft.com/office/drawing/2014/main" id="{9ADDAB56-7C4A-FE70-F00F-E7365C7901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576"/>
                <a:ext cx="528" cy="192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06412ED2-8B53-C4E4-057C-2FF64E65F547}"/>
              </a:ext>
            </a:extLst>
          </p:cNvPr>
          <p:cNvGrpSpPr>
            <a:grpSpLocks/>
          </p:cNvGrpSpPr>
          <p:nvPr/>
        </p:nvGrpSpPr>
        <p:grpSpPr bwMode="auto">
          <a:xfrm>
            <a:off x="3668013" y="1860724"/>
            <a:ext cx="275167" cy="1533261"/>
            <a:chOff x="-63" y="156"/>
            <a:chExt cx="208" cy="1159"/>
          </a:xfrm>
        </p:grpSpPr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18FA1184-3E86-791A-E40F-064C4F887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56"/>
              <a:ext cx="0" cy="90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27" name="Object 31">
              <a:extLst>
                <a:ext uri="{FF2B5EF4-FFF2-40B4-BE49-F238E27FC236}">
                  <a16:creationId xmlns:a16="http://schemas.microsoft.com/office/drawing/2014/main" id="{2FBEBC6E-47F4-684A-548B-5ECFC9A2F9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63" y="1051"/>
            <a:ext cx="20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330918" imgH="420011" progId="Equation.3">
                    <p:embed/>
                  </p:oleObj>
                </mc:Choice>
                <mc:Fallback>
                  <p:oleObj r:id="rId2" imgW="330918" imgH="420011" progId="Equation.3">
                    <p:embed/>
                    <p:pic>
                      <p:nvPicPr>
                        <p:cNvPr id="90" name="Object 31">
                          <a:extLst>
                            <a:ext uri="{FF2B5EF4-FFF2-40B4-BE49-F238E27FC236}">
                              <a16:creationId xmlns:a16="http://schemas.microsoft.com/office/drawing/2014/main" id="{C25C03FF-317C-413D-AA99-BAC85E7DF5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3" y="1051"/>
                          <a:ext cx="20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82BAB13-5138-A837-9ECF-0AFE17981044}"/>
              </a:ext>
            </a:extLst>
          </p:cNvPr>
          <p:cNvGrpSpPr>
            <a:grpSpLocks/>
          </p:cNvGrpSpPr>
          <p:nvPr/>
        </p:nvGrpSpPr>
        <p:grpSpPr bwMode="auto">
          <a:xfrm>
            <a:off x="1703484" y="2055193"/>
            <a:ext cx="1352021" cy="1292489"/>
            <a:chOff x="0" y="214"/>
            <a:chExt cx="1022" cy="977"/>
          </a:xfrm>
        </p:grpSpPr>
        <p:grpSp>
          <p:nvGrpSpPr>
            <p:cNvPr id="31" name="Group 33">
              <a:extLst>
                <a:ext uri="{FF2B5EF4-FFF2-40B4-BE49-F238E27FC236}">
                  <a16:creationId xmlns:a16="http://schemas.microsoft.com/office/drawing/2014/main" id="{D0D8B05D-9D1D-F429-6EFD-1F913759F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67"/>
              <a:ext cx="545" cy="384"/>
              <a:chOff x="0" y="0"/>
              <a:chExt cx="720" cy="384"/>
            </a:xfrm>
          </p:grpSpPr>
          <p:sp>
            <p:nvSpPr>
              <p:cNvPr id="46" name="Line 34">
                <a:extLst>
                  <a:ext uri="{FF2B5EF4-FFF2-40B4-BE49-F238E27FC236}">
                    <a16:creationId xmlns:a16="http://schemas.microsoft.com/office/drawing/2014/main" id="{40FEC9B0-5B47-9803-6872-69D86F320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0"/>
                <a:ext cx="720" cy="19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7" name="Line 35">
                <a:extLst>
                  <a:ext uri="{FF2B5EF4-FFF2-40B4-BE49-F238E27FC236}">
                    <a16:creationId xmlns:a16="http://schemas.microsoft.com/office/drawing/2014/main" id="{3D0A7A47-4763-EE7D-D794-60052FC3C6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2"/>
                <a:ext cx="720" cy="0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8" name="Line 36">
                <a:extLst>
                  <a:ext uri="{FF2B5EF4-FFF2-40B4-BE49-F238E27FC236}">
                    <a16:creationId xmlns:a16="http://schemas.microsoft.com/office/drawing/2014/main" id="{9C1E39DE-F69D-EB8E-F9DE-017639CD5D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0" y="96"/>
                <a:ext cx="720" cy="96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9" name="Line 37">
                <a:extLst>
                  <a:ext uri="{FF2B5EF4-FFF2-40B4-BE49-F238E27FC236}">
                    <a16:creationId xmlns:a16="http://schemas.microsoft.com/office/drawing/2014/main" id="{B1E50DE8-26E9-4C64-CEBB-C6DD90B04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2"/>
                <a:ext cx="720" cy="96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50" name="Line 38">
                <a:extLst>
                  <a:ext uri="{FF2B5EF4-FFF2-40B4-BE49-F238E27FC236}">
                    <a16:creationId xmlns:a16="http://schemas.microsoft.com/office/drawing/2014/main" id="{E9961BBE-7F51-CED8-213C-2DDC9EC926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92"/>
                <a:ext cx="720" cy="19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round/>
                <a:headEnd/>
                <a:tailEnd type="stealth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sp>
          <p:nvSpPr>
            <p:cNvPr id="32" name="Line 39">
              <a:extLst>
                <a:ext uri="{FF2B5EF4-FFF2-40B4-BE49-F238E27FC236}">
                  <a16:creationId xmlns:a16="http://schemas.microsoft.com/office/drawing/2014/main" id="{ABC8CFB5-2A7F-88C2-B304-66FAE0F57B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" y="557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" name="Line 40">
              <a:extLst>
                <a:ext uri="{FF2B5EF4-FFF2-40B4-BE49-F238E27FC236}">
                  <a16:creationId xmlns:a16="http://schemas.microsoft.com/office/drawing/2014/main" id="{E7792E6A-40F0-800B-72CD-EAD2D0E0C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" y="365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4" name="Line 41">
              <a:extLst>
                <a:ext uri="{FF2B5EF4-FFF2-40B4-BE49-F238E27FC236}">
                  <a16:creationId xmlns:a16="http://schemas.microsoft.com/office/drawing/2014/main" id="{42C5B0A5-4A02-03A8-27B5-F1C7F32AC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" y="461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5" name="Line 42">
              <a:extLst>
                <a:ext uri="{FF2B5EF4-FFF2-40B4-BE49-F238E27FC236}">
                  <a16:creationId xmlns:a16="http://schemas.microsoft.com/office/drawing/2014/main" id="{04C25551-B124-8864-CCC6-A733953FB6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" y="653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7" name="Line 43">
              <a:extLst>
                <a:ext uri="{FF2B5EF4-FFF2-40B4-BE49-F238E27FC236}">
                  <a16:creationId xmlns:a16="http://schemas.microsoft.com/office/drawing/2014/main" id="{B894305E-6F0A-8761-9C24-1A4A6B6CB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0" y="749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8" name="Line 44">
              <a:extLst>
                <a:ext uri="{FF2B5EF4-FFF2-40B4-BE49-F238E27FC236}">
                  <a16:creationId xmlns:a16="http://schemas.microsoft.com/office/drawing/2014/main" id="{9A02C285-3E14-C360-1AFA-C161CD729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365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9" name="Line 45">
              <a:extLst>
                <a:ext uri="{FF2B5EF4-FFF2-40B4-BE49-F238E27FC236}">
                  <a16:creationId xmlns:a16="http://schemas.microsoft.com/office/drawing/2014/main" id="{70EB0CE5-3A2D-6D7D-398B-AE5C17FBF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461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41" name="Line 46">
              <a:extLst>
                <a:ext uri="{FF2B5EF4-FFF2-40B4-BE49-F238E27FC236}">
                  <a16:creationId xmlns:a16="http://schemas.microsoft.com/office/drawing/2014/main" id="{F0F49E2F-A53A-6C9B-1A96-5A9F15546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557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42" name="Line 47">
              <a:extLst>
                <a:ext uri="{FF2B5EF4-FFF2-40B4-BE49-F238E27FC236}">
                  <a16:creationId xmlns:a16="http://schemas.microsoft.com/office/drawing/2014/main" id="{A4D59690-92FC-4AC3-6F6A-208CF9246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653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43" name="Line 48">
              <a:extLst>
                <a:ext uri="{FF2B5EF4-FFF2-40B4-BE49-F238E27FC236}">
                  <a16:creationId xmlns:a16="http://schemas.microsoft.com/office/drawing/2014/main" id="{12117581-F571-3507-0F78-7B742C2929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" y="749"/>
              <a:ext cx="26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44" name="Line 49">
              <a:extLst>
                <a:ext uri="{FF2B5EF4-FFF2-40B4-BE49-F238E27FC236}">
                  <a16:creationId xmlns:a16="http://schemas.microsoft.com/office/drawing/2014/main" id="{EA81B82B-340A-E878-1FFA-1A61B459D1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8" y="214"/>
              <a:ext cx="0" cy="657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45" name="Object 50">
              <a:extLst>
                <a:ext uri="{FF2B5EF4-FFF2-40B4-BE49-F238E27FC236}">
                  <a16:creationId xmlns:a16="http://schemas.microsoft.com/office/drawing/2014/main" id="{9F8CD33E-FEC2-8D7C-0DE3-B63058209EE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5" y="927"/>
            <a:ext cx="18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92735" imgH="420011" progId="Equation.3">
                    <p:embed/>
                  </p:oleObj>
                </mc:Choice>
                <mc:Fallback>
                  <p:oleObj r:id="rId4" imgW="292735" imgH="420011" progId="Equation.3">
                    <p:embed/>
                    <p:pic>
                      <p:nvPicPr>
                        <p:cNvPr id="104" name="Object 50">
                          <a:extLst>
                            <a:ext uri="{FF2B5EF4-FFF2-40B4-BE49-F238E27FC236}">
                              <a16:creationId xmlns:a16="http://schemas.microsoft.com/office/drawing/2014/main" id="{A76464EF-EAF5-424A-AD69-E884710794F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" y="927"/>
                          <a:ext cx="18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7738F4B-1DCB-87D5-3377-DA8FDCAA8109}"/>
              </a:ext>
            </a:extLst>
          </p:cNvPr>
          <p:cNvGrpSpPr>
            <a:grpSpLocks/>
          </p:cNvGrpSpPr>
          <p:nvPr/>
        </p:nvGrpSpPr>
        <p:grpSpPr bwMode="auto">
          <a:xfrm>
            <a:off x="3759295" y="2053868"/>
            <a:ext cx="1027907" cy="377032"/>
            <a:chOff x="3" y="0"/>
            <a:chExt cx="777" cy="285"/>
          </a:xfrm>
        </p:grpSpPr>
        <p:sp>
          <p:nvSpPr>
            <p:cNvPr id="53" name="Line 52">
              <a:extLst>
                <a:ext uri="{FF2B5EF4-FFF2-40B4-BE49-F238E27FC236}">
                  <a16:creationId xmlns:a16="http://schemas.microsoft.com/office/drawing/2014/main" id="{03490439-147D-D948-000E-108B2CC633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" y="0"/>
              <a:ext cx="771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54" name="Line 53">
              <a:extLst>
                <a:ext uri="{FF2B5EF4-FFF2-40B4-BE49-F238E27FC236}">
                  <a16:creationId xmlns:a16="http://schemas.microsoft.com/office/drawing/2014/main" id="{35D643AB-E1D2-01C4-2E40-53BD51BE7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" y="6"/>
              <a:ext cx="771" cy="13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55" name="Line 54">
              <a:extLst>
                <a:ext uri="{FF2B5EF4-FFF2-40B4-BE49-F238E27FC236}">
                  <a16:creationId xmlns:a16="http://schemas.microsoft.com/office/drawing/2014/main" id="{FF4C5F80-8ED9-44D2-1836-8932CB2568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60000" flipV="1">
              <a:off x="12" y="1"/>
              <a:ext cx="768" cy="284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56" name="Group 56">
            <a:extLst>
              <a:ext uri="{FF2B5EF4-FFF2-40B4-BE49-F238E27FC236}">
                <a16:creationId xmlns:a16="http://schemas.microsoft.com/office/drawing/2014/main" id="{513EE4AA-CB8F-98FA-C3B1-94E9E386D67D}"/>
              </a:ext>
            </a:extLst>
          </p:cNvPr>
          <p:cNvGrpSpPr>
            <a:grpSpLocks/>
          </p:cNvGrpSpPr>
          <p:nvPr/>
        </p:nvGrpSpPr>
        <p:grpSpPr bwMode="auto">
          <a:xfrm>
            <a:off x="3150300" y="2048288"/>
            <a:ext cx="600604" cy="641615"/>
            <a:chOff x="0" y="0"/>
            <a:chExt cx="454" cy="485"/>
          </a:xfrm>
        </p:grpSpPr>
        <p:sp>
          <p:nvSpPr>
            <p:cNvPr id="57" name="Line 57">
              <a:extLst>
                <a:ext uri="{FF2B5EF4-FFF2-40B4-BE49-F238E27FC236}">
                  <a16:creationId xmlns:a16="http://schemas.microsoft.com/office/drawing/2014/main" id="{297D1A33-4F36-95CB-48EB-C72AD437AC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454" cy="2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E32B9631-B2E7-1A4B-47DA-BF0FE9845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136"/>
              <a:ext cx="454" cy="2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60" name="Line 59">
              <a:extLst>
                <a:ext uri="{FF2B5EF4-FFF2-40B4-BE49-F238E27FC236}">
                  <a16:creationId xmlns:a16="http://schemas.microsoft.com/office/drawing/2014/main" id="{CAB6169F-6292-D1D2-50D4-CE2DB47D4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72"/>
              <a:ext cx="454" cy="213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62" name="Group 60">
            <a:extLst>
              <a:ext uri="{FF2B5EF4-FFF2-40B4-BE49-F238E27FC236}">
                <a16:creationId xmlns:a16="http://schemas.microsoft.com/office/drawing/2014/main" id="{2A5AA1AF-BA56-A9F7-BDA9-BA1340524457}"/>
              </a:ext>
            </a:extLst>
          </p:cNvPr>
          <p:cNvGrpSpPr>
            <a:grpSpLocks/>
          </p:cNvGrpSpPr>
          <p:nvPr/>
        </p:nvGrpSpPr>
        <p:grpSpPr bwMode="auto">
          <a:xfrm>
            <a:off x="3166174" y="2359462"/>
            <a:ext cx="613833" cy="543718"/>
            <a:chOff x="0" y="0"/>
            <a:chExt cx="464" cy="411"/>
          </a:xfrm>
        </p:grpSpPr>
        <p:sp>
          <p:nvSpPr>
            <p:cNvPr id="63" name="Line 61">
              <a:extLst>
                <a:ext uri="{FF2B5EF4-FFF2-40B4-BE49-F238E27FC236}">
                  <a16:creationId xmlns:a16="http://schemas.microsoft.com/office/drawing/2014/main" id="{4B7A1BD2-4DEE-DB90-D3B1-DFF12B112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" y="0"/>
              <a:ext cx="454" cy="13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64" name="Line 62">
              <a:extLst>
                <a:ext uri="{FF2B5EF4-FFF2-40B4-BE49-F238E27FC236}">
                  <a16:creationId xmlns:a16="http://schemas.microsoft.com/office/drawing/2014/main" id="{2ED767F3-07F8-251D-8277-3BE17643A3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9"/>
              <a:ext cx="454" cy="13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66" name="Line 63">
              <a:extLst>
                <a:ext uri="{FF2B5EF4-FFF2-40B4-BE49-F238E27FC236}">
                  <a16:creationId xmlns:a16="http://schemas.microsoft.com/office/drawing/2014/main" id="{E830F4A8-ED2D-5798-5FC6-EBACAF3D8A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" y="275"/>
              <a:ext cx="454" cy="13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67" name="Group 64">
            <a:extLst>
              <a:ext uri="{FF2B5EF4-FFF2-40B4-BE49-F238E27FC236}">
                <a16:creationId xmlns:a16="http://schemas.microsoft.com/office/drawing/2014/main" id="{3CBA3AB9-E626-735C-929A-7A4CB69EC9FD}"/>
              </a:ext>
            </a:extLst>
          </p:cNvPr>
          <p:cNvGrpSpPr>
            <a:grpSpLocks/>
          </p:cNvGrpSpPr>
          <p:nvPr/>
        </p:nvGrpSpPr>
        <p:grpSpPr bwMode="auto">
          <a:xfrm>
            <a:off x="3756649" y="2518214"/>
            <a:ext cx="1030552" cy="355864"/>
            <a:chOff x="0" y="0"/>
            <a:chExt cx="779" cy="269"/>
          </a:xfrm>
        </p:grpSpPr>
        <p:sp>
          <p:nvSpPr>
            <p:cNvPr id="69" name="Line 65">
              <a:extLst>
                <a:ext uri="{FF2B5EF4-FFF2-40B4-BE49-F238E27FC236}">
                  <a16:creationId xmlns:a16="http://schemas.microsoft.com/office/drawing/2014/main" id="{B24CDD40-4A17-49C3-E708-059914DC5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" y="0"/>
              <a:ext cx="771" cy="227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70" name="Line 66">
              <a:extLst>
                <a:ext uri="{FF2B5EF4-FFF2-40B4-BE49-F238E27FC236}">
                  <a16:creationId xmlns:a16="http://schemas.microsoft.com/office/drawing/2014/main" id="{74CFC65A-6377-1968-462D-7B9080189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" y="133"/>
              <a:ext cx="777" cy="106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72" name="Line 67">
              <a:extLst>
                <a:ext uri="{FF2B5EF4-FFF2-40B4-BE49-F238E27FC236}">
                  <a16:creationId xmlns:a16="http://schemas.microsoft.com/office/drawing/2014/main" id="{F770B04B-B2E3-B19E-5D0E-94A4CEA5C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239"/>
              <a:ext cx="779" cy="3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73" name="Group 139">
            <a:extLst>
              <a:ext uri="{FF2B5EF4-FFF2-40B4-BE49-F238E27FC236}">
                <a16:creationId xmlns:a16="http://schemas.microsoft.com/office/drawing/2014/main" id="{26B11A24-4723-0918-5597-EE6D9AF426A1}"/>
              </a:ext>
            </a:extLst>
          </p:cNvPr>
          <p:cNvGrpSpPr>
            <a:grpSpLocks/>
          </p:cNvGrpSpPr>
          <p:nvPr/>
        </p:nvGrpSpPr>
        <p:grpSpPr bwMode="auto">
          <a:xfrm>
            <a:off x="1511661" y="1777380"/>
            <a:ext cx="3299354" cy="1500188"/>
            <a:chOff x="0" y="0"/>
            <a:chExt cx="2494" cy="1134"/>
          </a:xfrm>
        </p:grpSpPr>
        <p:sp>
          <p:nvSpPr>
            <p:cNvPr id="74" name="Line 140">
              <a:extLst>
                <a:ext uri="{FF2B5EF4-FFF2-40B4-BE49-F238E27FC236}">
                  <a16:creationId xmlns:a16="http://schemas.microsoft.com/office/drawing/2014/main" id="{49728311-D106-BDA8-4762-EA3DDE0886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556"/>
              <a:ext cx="24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76" name="Object 141">
              <a:extLst>
                <a:ext uri="{FF2B5EF4-FFF2-40B4-BE49-F238E27FC236}">
                  <a16:creationId xmlns:a16="http://schemas.microsoft.com/office/drawing/2014/main" id="{C863CD7F-AEB0-5A79-312D-87C1F30794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" y="630"/>
            <a:ext cx="16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254552" imgH="318191" progId="Equation.3">
                    <p:embed/>
                  </p:oleObj>
                </mc:Choice>
                <mc:Fallback>
                  <p:oleObj r:id="rId6" imgW="254552" imgH="318191" progId="Equation.3">
                    <p:embed/>
                    <p:pic>
                      <p:nvPicPr>
                        <p:cNvPr id="144" name="Object 141">
                          <a:extLst>
                            <a:ext uri="{FF2B5EF4-FFF2-40B4-BE49-F238E27FC236}">
                              <a16:creationId xmlns:a16="http://schemas.microsoft.com/office/drawing/2014/main" id="{5264C682-0E53-4623-B269-29DAE9D84F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" y="630"/>
                          <a:ext cx="160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7" name="Group 142">
              <a:extLst>
                <a:ext uri="{FF2B5EF4-FFF2-40B4-BE49-F238E27FC236}">
                  <a16:creationId xmlns:a16="http://schemas.microsoft.com/office/drawing/2014/main" id="{9C3D95D0-9E11-BF7E-A1C1-82D4FC2CB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" y="509"/>
              <a:ext cx="91" cy="91"/>
              <a:chOff x="0" y="0"/>
              <a:chExt cx="91" cy="91"/>
            </a:xfrm>
          </p:grpSpPr>
          <p:sp>
            <p:nvSpPr>
              <p:cNvPr id="82" name="AutoShape 143">
                <a:extLst>
                  <a:ext uri="{FF2B5EF4-FFF2-40B4-BE49-F238E27FC236}">
                    <a16:creationId xmlns:a16="http://schemas.microsoft.com/office/drawing/2014/main" id="{A0303F96-977F-A9E7-7269-B34373E82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91" cy="91"/>
              </a:xfrm>
              <a:prstGeom prst="sun">
                <a:avLst>
                  <a:gd name="adj" fmla="val 25000"/>
                </a:avLst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333"/>
              </a:p>
            </p:txBody>
          </p:sp>
          <p:sp>
            <p:nvSpPr>
              <p:cNvPr id="84" name="Oval 144" descr="羊皮纸">
                <a:extLst>
                  <a:ext uri="{FF2B5EF4-FFF2-40B4-BE49-F238E27FC236}">
                    <a16:creationId xmlns:a16="http://schemas.microsoft.com/office/drawing/2014/main" id="{82424D77-0FB2-CD30-3413-4A78A016B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" y="28"/>
                <a:ext cx="36" cy="36"/>
              </a:xfrm>
              <a:prstGeom prst="ellipse">
                <a:avLst/>
              </a:prstGeom>
              <a:blipFill dpi="0" rotWithShape="1">
                <a:blip r:embed="rId8"/>
                <a:srcRect/>
                <a:tile tx="0" ty="0" sx="100000" sy="100000" flip="none" algn="tl"/>
              </a:blipFill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 sz="2333"/>
              </a:p>
            </p:txBody>
          </p:sp>
        </p:grpSp>
        <p:sp>
          <p:nvSpPr>
            <p:cNvPr id="78" name="Line 145">
              <a:extLst>
                <a:ext uri="{FF2B5EF4-FFF2-40B4-BE49-F238E27FC236}">
                  <a16:creationId xmlns:a16="http://schemas.microsoft.com/office/drawing/2014/main" id="{5FCC0AD7-6F47-8243-5726-DF63DA237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4" y="64"/>
              <a:ext cx="0" cy="34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79" name="Line 146">
              <a:extLst>
                <a:ext uri="{FF2B5EF4-FFF2-40B4-BE49-F238E27FC236}">
                  <a16:creationId xmlns:a16="http://schemas.microsoft.com/office/drawing/2014/main" id="{D420D665-2D47-240A-3984-73D4F6518A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4" y="715"/>
              <a:ext cx="0" cy="34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80" name="Line 147">
              <a:extLst>
                <a:ext uri="{FF2B5EF4-FFF2-40B4-BE49-F238E27FC236}">
                  <a16:creationId xmlns:a16="http://schemas.microsoft.com/office/drawing/2014/main" id="{730360CD-020F-9D20-90B9-14DF7CCEB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5" y="0"/>
              <a:ext cx="0" cy="1134"/>
            </a:xfrm>
            <a:prstGeom prst="line">
              <a:avLst/>
            </a:prstGeom>
            <a:noFill/>
            <a:ln w="57150">
              <a:solidFill>
                <a:srgbClr val="66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81" name="Object 148">
              <a:extLst>
                <a:ext uri="{FF2B5EF4-FFF2-40B4-BE49-F238E27FC236}">
                  <a16:creationId xmlns:a16="http://schemas.microsoft.com/office/drawing/2014/main" id="{EDD6F6A9-EBD3-40A6-289F-806235CDAA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9" y="80"/>
            <a:ext cx="200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9" imgW="318052" imgH="292608" progId="Equation.DSMT4">
                    <p:embed/>
                  </p:oleObj>
                </mc:Choice>
                <mc:Fallback>
                  <p:oleObj r:id="rId9" imgW="318052" imgH="292608" progId="Equation.DSMT4">
                    <p:embed/>
                    <p:pic>
                      <p:nvPicPr>
                        <p:cNvPr id="149" name="Object 148">
                          <a:extLst>
                            <a:ext uri="{FF2B5EF4-FFF2-40B4-BE49-F238E27FC236}">
                              <a16:creationId xmlns:a16="http://schemas.microsoft.com/office/drawing/2014/main" id="{F1F3A56E-89B1-4F09-A937-9E61808F5B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" y="80"/>
                          <a:ext cx="200" cy="1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8683BD6F-EE1E-7647-60D1-4BCCBB950823}"/>
              </a:ext>
            </a:extLst>
          </p:cNvPr>
          <p:cNvGrpSpPr/>
          <p:nvPr/>
        </p:nvGrpSpPr>
        <p:grpSpPr>
          <a:xfrm>
            <a:off x="4801754" y="1281716"/>
            <a:ext cx="1348560" cy="2467702"/>
            <a:chOff x="7672346" y="1381232"/>
            <a:chExt cx="1618272" cy="2961242"/>
          </a:xfrm>
        </p:grpSpPr>
        <p:pic>
          <p:nvPicPr>
            <p:cNvPr id="86" name="图片 85">
              <a:extLst>
                <a:ext uri="{FF2B5EF4-FFF2-40B4-BE49-F238E27FC236}">
                  <a16:creationId xmlns:a16="http://schemas.microsoft.com/office/drawing/2014/main" id="{364A682E-59C8-DF2C-DD75-F37A0EE9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72346" y="1650714"/>
              <a:ext cx="1612752" cy="2691760"/>
            </a:xfrm>
            <a:prstGeom prst="rect">
              <a:avLst/>
            </a:prstGeom>
          </p:spPr>
        </p:pic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F0031C51-103F-1818-27CE-40BC4F8B3098}"/>
                </a:ext>
              </a:extLst>
            </p:cNvPr>
            <p:cNvSpPr txBox="1"/>
            <p:nvPr/>
          </p:nvSpPr>
          <p:spPr bwMode="auto">
            <a:xfrm>
              <a:off x="7753366" y="1381232"/>
              <a:ext cx="841000" cy="48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2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  <a:buClr>
                  <a:srgbClr val="C00000"/>
                </a:buClr>
              </a:pPr>
              <a:r>
                <a:rPr lang="zh-CN" altLang="en-US" sz="2000" dirty="0"/>
                <a:t>图样</a:t>
              </a: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409344B-E927-E8A8-D457-DBDA589BFCB1}"/>
                </a:ext>
              </a:extLst>
            </p:cNvPr>
            <p:cNvSpPr txBox="1"/>
            <p:nvPr/>
          </p:nvSpPr>
          <p:spPr bwMode="auto">
            <a:xfrm>
              <a:off x="8449618" y="1381232"/>
              <a:ext cx="841000" cy="480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2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  <a:buClr>
                  <a:srgbClr val="C00000"/>
                </a:buClr>
              </a:pPr>
              <a:r>
                <a:rPr lang="zh-CN" altLang="en-US" sz="2000" dirty="0"/>
                <a:t>光强</a:t>
              </a:r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2C56C712-2EF6-2E68-C5B3-4C988E3350AE}"/>
              </a:ext>
            </a:extLst>
          </p:cNvPr>
          <p:cNvGrpSpPr/>
          <p:nvPr/>
        </p:nvGrpSpPr>
        <p:grpSpPr>
          <a:xfrm>
            <a:off x="6364268" y="1270538"/>
            <a:ext cx="1284093" cy="2427056"/>
            <a:chOff x="8644279" y="1432088"/>
            <a:chExt cx="1540911" cy="2912467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A3E6CB1B-9DB9-F57C-1A14-B12E93A5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44279" y="1774394"/>
              <a:ext cx="1540911" cy="2570161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39E3D219-3145-9FCB-9F96-CBF5737640B4}"/>
                </a:ext>
              </a:extLst>
            </p:cNvPr>
            <p:cNvSpPr txBox="1"/>
            <p:nvPr/>
          </p:nvSpPr>
          <p:spPr bwMode="auto">
            <a:xfrm>
              <a:off x="8716291" y="1432088"/>
              <a:ext cx="1460399" cy="5116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 r:embed="rId12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  <a:spcBef>
                  <a:spcPct val="0"/>
                </a:spcBef>
                <a:buClr>
                  <a:srgbClr val="C00000"/>
                </a:buClr>
              </a:pPr>
              <a:r>
                <a:rPr lang="zh-CN" altLang="en-US" sz="2000" dirty="0"/>
                <a:t>双缝干涉</a:t>
              </a:r>
            </a:p>
          </p:txBody>
        </p:sp>
      </p:grpSp>
      <p:sp>
        <p:nvSpPr>
          <p:cNvPr id="92" name="Text Box 4">
            <a:extLst>
              <a:ext uri="{FF2B5EF4-FFF2-40B4-BE49-F238E27FC236}">
                <a16:creationId xmlns:a16="http://schemas.microsoft.com/office/drawing/2014/main" id="{C3736314-4D54-F506-232C-AC221A9E8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1708" y="4153644"/>
            <a:ext cx="657225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  <a:defRPr/>
            </a:pPr>
            <a:r>
              <a:rPr lang="zh-CN" altLang="en-US" sz="2333" dirty="0">
                <a:solidFill>
                  <a:srgbClr val="000000"/>
                </a:solidFill>
                <a:latin typeface="+mn-ea"/>
              </a:rPr>
              <a:t> 强度：中央明纹最宽最亮，两侧条纹依次减弱</a:t>
            </a:r>
          </a:p>
        </p:txBody>
      </p:sp>
      <p:sp>
        <p:nvSpPr>
          <p:cNvPr id="93" name="Text Box 5">
            <a:extLst>
              <a:ext uri="{FF2B5EF4-FFF2-40B4-BE49-F238E27FC236}">
                <a16:creationId xmlns:a16="http://schemas.microsoft.com/office/drawing/2014/main" id="{73AB496D-8782-F00A-2CAC-8B770F28D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5115" y="4715114"/>
            <a:ext cx="5189326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FontTx/>
              <a:buChar char="•"/>
              <a:defRPr/>
            </a:pPr>
            <a:r>
              <a:rPr lang="en-US" altLang="zh-CN" sz="2333" dirty="0">
                <a:solidFill>
                  <a:srgbClr val="000000"/>
                </a:solidFill>
                <a:latin typeface="+mn-ea"/>
              </a:rPr>
              <a:t> </a:t>
            </a:r>
            <a:r>
              <a:rPr lang="zh-CN" altLang="en-US" sz="2333" dirty="0">
                <a:solidFill>
                  <a:srgbClr val="000000"/>
                </a:solidFill>
                <a:latin typeface="+mn-ea"/>
              </a:rPr>
              <a:t>位置：中央明纹两侧条纹对称分布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/>
      <p:bldP spid="107" grpId="0" autoUpdateAnimBg="0"/>
      <p:bldP spid="17" grpId="0"/>
      <p:bldP spid="92" grpId="0" autoUpdateAnimBg="0"/>
      <p:bldP spid="9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>
            <a:extLst>
              <a:ext uri="{FF2B5EF4-FFF2-40B4-BE49-F238E27FC236}">
                <a16:creationId xmlns:a16="http://schemas.microsoft.com/office/drawing/2014/main" id="{C4B7AA16-C6FA-30A9-FD98-778BF0AD9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810" y="423553"/>
            <a:ext cx="2905125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>
                <a:solidFill>
                  <a:schemeClr val="fol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二、衍射条件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8FD052D-6939-4980-65E9-BDE4BEF8AB78}"/>
              </a:ext>
            </a:extLst>
          </p:cNvPr>
          <p:cNvGrpSpPr>
            <a:grpSpLocks/>
          </p:cNvGrpSpPr>
          <p:nvPr/>
        </p:nvGrpSpPr>
        <p:grpSpPr bwMode="auto">
          <a:xfrm>
            <a:off x="3567907" y="1190626"/>
            <a:ext cx="2857500" cy="1568979"/>
            <a:chOff x="1824" y="672"/>
            <a:chExt cx="2160" cy="1186"/>
          </a:xfrm>
        </p:grpSpPr>
        <p:sp>
          <p:nvSpPr>
            <p:cNvPr id="12369" name="Line 3">
              <a:extLst>
                <a:ext uri="{FF2B5EF4-FFF2-40B4-BE49-F238E27FC236}">
                  <a16:creationId xmlns:a16="http://schemas.microsoft.com/office/drawing/2014/main" id="{12B5D185-0F8B-8106-4EF8-5A7A2C619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672"/>
              <a:ext cx="216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70" name="Line 4">
              <a:extLst>
                <a:ext uri="{FF2B5EF4-FFF2-40B4-BE49-F238E27FC236}">
                  <a16:creationId xmlns:a16="http://schemas.microsoft.com/office/drawing/2014/main" id="{F71B18D8-43A9-598C-4B8F-32F5A66961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672"/>
              <a:ext cx="2112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71" name="Line 5">
              <a:extLst>
                <a:ext uri="{FF2B5EF4-FFF2-40B4-BE49-F238E27FC236}">
                  <a16:creationId xmlns:a16="http://schemas.microsoft.com/office/drawing/2014/main" id="{04AC6EBB-E0AE-2ADE-E472-641B545CDB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672"/>
              <a:ext cx="2112" cy="118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72" name="Line 6">
              <a:extLst>
                <a:ext uri="{FF2B5EF4-FFF2-40B4-BE49-F238E27FC236}">
                  <a16:creationId xmlns:a16="http://schemas.microsoft.com/office/drawing/2014/main" id="{5A0E30C9-FD36-EE85-5F84-9344CA2CF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672"/>
              <a:ext cx="2112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73" name="Line 7">
              <a:extLst>
                <a:ext uri="{FF2B5EF4-FFF2-40B4-BE49-F238E27FC236}">
                  <a16:creationId xmlns:a16="http://schemas.microsoft.com/office/drawing/2014/main" id="{C665FF0F-D248-9A00-76BF-0684177E1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2" y="672"/>
              <a:ext cx="2112" cy="7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DE796CCA-DE75-942E-865B-20885F850271}"/>
              </a:ext>
            </a:extLst>
          </p:cNvPr>
          <p:cNvGrpSpPr>
            <a:grpSpLocks/>
          </p:cNvGrpSpPr>
          <p:nvPr/>
        </p:nvGrpSpPr>
        <p:grpSpPr bwMode="auto">
          <a:xfrm>
            <a:off x="1980407" y="1635125"/>
            <a:ext cx="698500" cy="1905000"/>
            <a:chOff x="480" y="720"/>
            <a:chExt cx="528" cy="1440"/>
          </a:xfrm>
        </p:grpSpPr>
        <p:sp>
          <p:nvSpPr>
            <p:cNvPr id="12361" name="Line 9">
              <a:extLst>
                <a:ext uri="{FF2B5EF4-FFF2-40B4-BE49-F238E27FC236}">
                  <a16:creationId xmlns:a16="http://schemas.microsoft.com/office/drawing/2014/main" id="{6DD58D77-3E16-C9D0-98E0-B60176CAD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720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2" name="Line 10">
              <a:extLst>
                <a:ext uri="{FF2B5EF4-FFF2-40B4-BE49-F238E27FC236}">
                  <a16:creationId xmlns:a16="http://schemas.microsoft.com/office/drawing/2014/main" id="{F4A10949-F3DD-CB40-B7E3-921A41F5F4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91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3" name="Line 11">
              <a:extLst>
                <a:ext uri="{FF2B5EF4-FFF2-40B4-BE49-F238E27FC236}">
                  <a16:creationId xmlns:a16="http://schemas.microsoft.com/office/drawing/2014/main" id="{284D42FA-02D5-046B-1EC6-E309691866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152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4" name="Line 12">
              <a:extLst>
                <a:ext uri="{FF2B5EF4-FFF2-40B4-BE49-F238E27FC236}">
                  <a16:creationId xmlns:a16="http://schemas.microsoft.com/office/drawing/2014/main" id="{C860D7BF-ABE8-7826-0702-F945F2C79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34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5" name="Line 13">
              <a:extLst>
                <a:ext uri="{FF2B5EF4-FFF2-40B4-BE49-F238E27FC236}">
                  <a16:creationId xmlns:a16="http://schemas.microsoft.com/office/drawing/2014/main" id="{B801A70C-D681-C210-5517-6C196E3C9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536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6" name="Line 14">
              <a:extLst>
                <a:ext uri="{FF2B5EF4-FFF2-40B4-BE49-F238E27FC236}">
                  <a16:creationId xmlns:a16="http://schemas.microsoft.com/office/drawing/2014/main" id="{06C6124B-0A62-E7E0-4CD7-4494FE5957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72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7" name="Line 15">
              <a:extLst>
                <a:ext uri="{FF2B5EF4-FFF2-40B4-BE49-F238E27FC236}">
                  <a16:creationId xmlns:a16="http://schemas.microsoft.com/office/drawing/2014/main" id="{161B778E-1341-AAB6-4AD6-3848B8B89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196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8" name="Line 16">
              <a:extLst>
                <a:ext uri="{FF2B5EF4-FFF2-40B4-BE49-F238E27FC236}">
                  <a16:creationId xmlns:a16="http://schemas.microsoft.com/office/drawing/2014/main" id="{0F55E66B-191F-05E3-AFB3-446E1AC19D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160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23" name="Group 17">
            <a:extLst>
              <a:ext uri="{FF2B5EF4-FFF2-40B4-BE49-F238E27FC236}">
                <a16:creationId xmlns:a16="http://schemas.microsoft.com/office/drawing/2014/main" id="{FD4551BB-A8B5-16B7-99F4-841607FFC11C}"/>
              </a:ext>
            </a:extLst>
          </p:cNvPr>
          <p:cNvGrpSpPr>
            <a:grpSpLocks/>
          </p:cNvGrpSpPr>
          <p:nvPr/>
        </p:nvGrpSpPr>
        <p:grpSpPr bwMode="auto">
          <a:xfrm>
            <a:off x="2102115" y="1977761"/>
            <a:ext cx="513292" cy="1206500"/>
            <a:chOff x="620" y="1267"/>
            <a:chExt cx="388" cy="912"/>
          </a:xfrm>
        </p:grpSpPr>
        <p:sp>
          <p:nvSpPr>
            <p:cNvPr id="12356" name="Line 18">
              <a:extLst>
                <a:ext uri="{FF2B5EF4-FFF2-40B4-BE49-F238E27FC236}">
                  <a16:creationId xmlns:a16="http://schemas.microsoft.com/office/drawing/2014/main" id="{CFDA862E-3605-E664-851B-D917FB3C4E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1267"/>
              <a:ext cx="33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7" name="Line 19">
              <a:extLst>
                <a:ext uri="{FF2B5EF4-FFF2-40B4-BE49-F238E27FC236}">
                  <a16:creationId xmlns:a16="http://schemas.microsoft.com/office/drawing/2014/main" id="{46FE7598-1B4E-D768-7309-B2256F24E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2" y="2179"/>
              <a:ext cx="336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8" name="Line 20">
              <a:extLst>
                <a:ext uri="{FF2B5EF4-FFF2-40B4-BE49-F238E27FC236}">
                  <a16:creationId xmlns:a16="http://schemas.microsoft.com/office/drawing/2014/main" id="{4898D372-3C85-1BD3-1F74-9C71F029FC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1267"/>
              <a:ext cx="0" cy="3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9" name="Line 21">
              <a:extLst>
                <a:ext uri="{FF2B5EF4-FFF2-40B4-BE49-F238E27FC236}">
                  <a16:creationId xmlns:a16="http://schemas.microsoft.com/office/drawing/2014/main" id="{252FB5A8-6DDE-8BE7-0498-838876D23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8" y="1843"/>
              <a:ext cx="0" cy="33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60" name="Text Box 22">
              <a:extLst>
                <a:ext uri="{FF2B5EF4-FFF2-40B4-BE49-F238E27FC236}">
                  <a16:creationId xmlns:a16="http://schemas.microsoft.com/office/drawing/2014/main" id="{FBEFFA95-59CB-60B4-1253-BCDA382970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" y="1519"/>
              <a:ext cx="269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667" i="1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</a:p>
          </p:txBody>
        </p:sp>
      </p:grpSp>
      <p:sp>
        <p:nvSpPr>
          <p:cNvPr id="29" name="Text Box 23">
            <a:extLst>
              <a:ext uri="{FF2B5EF4-FFF2-40B4-BE49-F238E27FC236}">
                <a16:creationId xmlns:a16="http://schemas.microsoft.com/office/drawing/2014/main" id="{4ECFC0EF-A925-A4B6-B022-2A43D5460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907" y="1317625"/>
            <a:ext cx="39305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667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</a:p>
        </p:txBody>
      </p:sp>
      <p:grpSp>
        <p:nvGrpSpPr>
          <p:cNvPr id="30" name="Group 24">
            <a:extLst>
              <a:ext uri="{FF2B5EF4-FFF2-40B4-BE49-F238E27FC236}">
                <a16:creationId xmlns:a16="http://schemas.microsoft.com/office/drawing/2014/main" id="{F9902091-8338-DDCE-880B-C19B87BEEA00}"/>
              </a:ext>
            </a:extLst>
          </p:cNvPr>
          <p:cNvGrpSpPr>
            <a:grpSpLocks/>
          </p:cNvGrpSpPr>
          <p:nvPr/>
        </p:nvGrpSpPr>
        <p:grpSpPr bwMode="auto">
          <a:xfrm>
            <a:off x="3059907" y="857250"/>
            <a:ext cx="444500" cy="1095375"/>
            <a:chOff x="1440" y="900"/>
            <a:chExt cx="336" cy="828"/>
          </a:xfrm>
        </p:grpSpPr>
        <p:sp>
          <p:nvSpPr>
            <p:cNvPr id="12354" name="Line 25">
              <a:extLst>
                <a:ext uri="{FF2B5EF4-FFF2-40B4-BE49-F238E27FC236}">
                  <a16:creationId xmlns:a16="http://schemas.microsoft.com/office/drawing/2014/main" id="{655B8DCE-B98D-3ED6-8E5F-2A13E75705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0" y="1196"/>
              <a:ext cx="233" cy="532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2355" name="Object 26">
              <a:extLst>
                <a:ext uri="{FF2B5EF4-FFF2-40B4-BE49-F238E27FC236}">
                  <a16:creationId xmlns:a16="http://schemas.microsoft.com/office/drawing/2014/main" id="{FA560AAC-7240-7799-E6BF-BEFE80C8DE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33" y="900"/>
            <a:ext cx="24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56996" imgH="95153" progId="Equation.3">
                    <p:embed/>
                  </p:oleObj>
                </mc:Choice>
                <mc:Fallback>
                  <p:oleObj name="公式" r:id="rId2" imgW="56996" imgH="95153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3" y="900"/>
                          <a:ext cx="24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 Box 27">
            <a:extLst>
              <a:ext uri="{FF2B5EF4-FFF2-40B4-BE49-F238E27FC236}">
                <a16:creationId xmlns:a16="http://schemas.microsoft.com/office/drawing/2014/main" id="{5AE2CF58-5D66-8719-EF4E-95D82872B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604" y="3786188"/>
            <a:ext cx="2610115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 i="1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2333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称为衍射角</a:t>
            </a:r>
            <a:endParaRPr lang="zh-CN" altLang="en-US" sz="2333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pSp>
        <p:nvGrpSpPr>
          <p:cNvPr id="34" name="Group 28">
            <a:extLst>
              <a:ext uri="{FF2B5EF4-FFF2-40B4-BE49-F238E27FC236}">
                <a16:creationId xmlns:a16="http://schemas.microsoft.com/office/drawing/2014/main" id="{20EC0B64-4D7A-8E94-2B35-FD8706E6FFED}"/>
              </a:ext>
            </a:extLst>
          </p:cNvPr>
          <p:cNvGrpSpPr>
            <a:grpSpLocks/>
          </p:cNvGrpSpPr>
          <p:nvPr/>
        </p:nvGrpSpPr>
        <p:grpSpPr bwMode="auto">
          <a:xfrm>
            <a:off x="3567907" y="2016125"/>
            <a:ext cx="2849563" cy="1143000"/>
            <a:chOff x="1728" y="1296"/>
            <a:chExt cx="2154" cy="864"/>
          </a:xfrm>
        </p:grpSpPr>
        <p:sp>
          <p:nvSpPr>
            <p:cNvPr id="12349" name="Line 29">
              <a:extLst>
                <a:ext uri="{FF2B5EF4-FFF2-40B4-BE49-F238E27FC236}">
                  <a16:creationId xmlns:a16="http://schemas.microsoft.com/office/drawing/2014/main" id="{05195D53-B7DF-78C4-1165-690E98AF8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296"/>
              <a:ext cx="2106" cy="43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0" name="Line 30">
              <a:extLst>
                <a:ext uri="{FF2B5EF4-FFF2-40B4-BE49-F238E27FC236}">
                  <a16:creationId xmlns:a16="http://schemas.microsoft.com/office/drawing/2014/main" id="{0BD6F619-DAD7-4E5E-7098-784049409B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488"/>
              <a:ext cx="2074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1" name="Line 31">
              <a:extLst>
                <a:ext uri="{FF2B5EF4-FFF2-40B4-BE49-F238E27FC236}">
                  <a16:creationId xmlns:a16="http://schemas.microsoft.com/office/drawing/2014/main" id="{1CBD31D7-E919-EFB8-A851-182A761A78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728"/>
              <a:ext cx="2154" cy="24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2" name="Line 32">
              <a:extLst>
                <a:ext uri="{FF2B5EF4-FFF2-40B4-BE49-F238E27FC236}">
                  <a16:creationId xmlns:a16="http://schemas.microsoft.com/office/drawing/2014/main" id="{3B1F394B-9D9B-E2EA-B885-3B73C133E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1728"/>
              <a:ext cx="2122" cy="432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53" name="Line 33">
              <a:extLst>
                <a:ext uri="{FF2B5EF4-FFF2-40B4-BE49-F238E27FC236}">
                  <a16:creationId xmlns:a16="http://schemas.microsoft.com/office/drawing/2014/main" id="{9D42835E-8539-6782-6A7C-3446181D2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728"/>
              <a:ext cx="207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40" name="Text Box 34">
            <a:extLst>
              <a:ext uri="{FF2B5EF4-FFF2-40B4-BE49-F238E27FC236}">
                <a16:creationId xmlns:a16="http://schemas.microsoft.com/office/drawing/2014/main" id="{41C53A8A-9971-4D32-6EDB-AE8EDE1EB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907" y="2041261"/>
            <a:ext cx="506870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667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667" baseline="-2500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endParaRPr lang="en-US" altLang="zh-CN" sz="2667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1" name="Text Box 36">
            <a:extLst>
              <a:ext uri="{FF2B5EF4-FFF2-40B4-BE49-F238E27FC236}">
                <a16:creationId xmlns:a16="http://schemas.microsoft.com/office/drawing/2014/main" id="{CEDE9E32-4799-5FFC-3CA0-72DD97B78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0" y="4356365"/>
            <a:ext cx="2161646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667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1.   </a:t>
            </a:r>
            <a:r>
              <a:rPr lang="en-US" altLang="zh-CN" sz="2667" i="1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</a:t>
            </a:r>
            <a:r>
              <a:rPr lang="en-US" altLang="zh-CN" sz="2667">
                <a:solidFill>
                  <a:schemeClr val="hlink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Symbol" panose="05050102010706020507" pitchFamily="18" charset="2"/>
              </a:rPr>
              <a:t> = 0</a:t>
            </a:r>
          </a:p>
        </p:txBody>
      </p:sp>
      <p:sp>
        <p:nvSpPr>
          <p:cNvPr id="42" name="Text Box 37">
            <a:extLst>
              <a:ext uri="{FF2B5EF4-FFF2-40B4-BE49-F238E27FC236}">
                <a16:creationId xmlns:a16="http://schemas.microsoft.com/office/drawing/2014/main" id="{AA11088C-A04C-FCE2-BE0A-F6B1697C6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011" y="4881563"/>
            <a:ext cx="2095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en-US" altLang="zh-CN" sz="2333" baseline="-25000" dirty="0">
                <a:latin typeface="Times New Roman" panose="02020603050405020304" pitchFamily="18" charset="0"/>
                <a:ea typeface="黑体" panose="02010609060101010101" pitchFamily="49" charset="-122"/>
              </a:rPr>
              <a:t>0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干涉加强</a:t>
            </a: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ABB2DBA6-1802-8D55-133C-330956B42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357" y="4881563"/>
            <a:ext cx="22860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333">
                <a:latin typeface="Times New Roman" panose="02020603050405020304" pitchFamily="18" charset="0"/>
                <a:ea typeface="黑体" panose="02010609060101010101" pitchFamily="49" charset="-122"/>
              </a:rPr>
              <a:t>形成中央明纹</a:t>
            </a:r>
          </a:p>
        </p:txBody>
      </p:sp>
      <p:grpSp>
        <p:nvGrpSpPr>
          <p:cNvPr id="44" name="Group 39">
            <a:extLst>
              <a:ext uri="{FF2B5EF4-FFF2-40B4-BE49-F238E27FC236}">
                <a16:creationId xmlns:a16="http://schemas.microsoft.com/office/drawing/2014/main" id="{9508AAE3-43EC-882D-4A68-B6DE4DF52EF5}"/>
              </a:ext>
            </a:extLst>
          </p:cNvPr>
          <p:cNvGrpSpPr>
            <a:grpSpLocks/>
          </p:cNvGrpSpPr>
          <p:nvPr/>
        </p:nvGrpSpPr>
        <p:grpSpPr bwMode="auto">
          <a:xfrm>
            <a:off x="2678908" y="1508125"/>
            <a:ext cx="497948" cy="2092039"/>
            <a:chOff x="576" y="864"/>
            <a:chExt cx="326" cy="1542"/>
          </a:xfrm>
        </p:grpSpPr>
        <p:sp>
          <p:nvSpPr>
            <p:cNvPr id="12347" name="Text Box 40">
              <a:extLst>
                <a:ext uri="{FF2B5EF4-FFF2-40B4-BE49-F238E27FC236}">
                  <a16:creationId xmlns:a16="http://schemas.microsoft.com/office/drawing/2014/main" id="{0C4E36D9-71DA-A427-EB1B-0075F2EA0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" y="864"/>
              <a:ext cx="283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667">
                  <a:latin typeface="Times New Roman" panose="02020603050405020304" pitchFamily="18" charset="0"/>
                  <a:ea typeface="黑体" panose="02010609060101010101" pitchFamily="49" charset="-122"/>
                </a:rPr>
                <a:t>A</a:t>
              </a:r>
            </a:p>
          </p:txBody>
        </p:sp>
        <p:sp>
          <p:nvSpPr>
            <p:cNvPr id="12348" name="Text Box 41">
              <a:extLst>
                <a:ext uri="{FF2B5EF4-FFF2-40B4-BE49-F238E27FC236}">
                  <a16:creationId xmlns:a16="http://schemas.microsoft.com/office/drawing/2014/main" id="{88889064-30C7-9E6B-37FE-35A71269B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035"/>
              <a:ext cx="326" cy="3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667">
                  <a:latin typeface="Times New Roman" panose="02020603050405020304" pitchFamily="18" charset="0"/>
                  <a:ea typeface="黑体" panose="02010609060101010101" pitchFamily="49" charset="-122"/>
                </a:rPr>
                <a:t> B</a:t>
              </a:r>
            </a:p>
          </p:txBody>
        </p:sp>
      </p:grpSp>
      <p:grpSp>
        <p:nvGrpSpPr>
          <p:cNvPr id="47" name="Group 42">
            <a:extLst>
              <a:ext uri="{FF2B5EF4-FFF2-40B4-BE49-F238E27FC236}">
                <a16:creationId xmlns:a16="http://schemas.microsoft.com/office/drawing/2014/main" id="{969FCB31-81A4-E9C8-FD8D-5F9FF6407A14}"/>
              </a:ext>
            </a:extLst>
          </p:cNvPr>
          <p:cNvGrpSpPr>
            <a:grpSpLocks/>
          </p:cNvGrpSpPr>
          <p:nvPr/>
        </p:nvGrpSpPr>
        <p:grpSpPr bwMode="auto">
          <a:xfrm>
            <a:off x="2742407" y="1698625"/>
            <a:ext cx="381000" cy="1778000"/>
            <a:chOff x="1056" y="1056"/>
            <a:chExt cx="288" cy="1344"/>
          </a:xfrm>
        </p:grpSpPr>
        <p:grpSp>
          <p:nvGrpSpPr>
            <p:cNvPr id="12323" name="Group 43">
              <a:extLst>
                <a:ext uri="{FF2B5EF4-FFF2-40B4-BE49-F238E27FC236}">
                  <a16:creationId xmlns:a16="http://schemas.microsoft.com/office/drawing/2014/main" id="{5D645A7B-860A-D9D8-B30C-FFCCE6CAF8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056"/>
              <a:ext cx="288" cy="590"/>
              <a:chOff x="1056" y="1027"/>
              <a:chExt cx="384" cy="686"/>
            </a:xfrm>
          </p:grpSpPr>
          <p:sp>
            <p:nvSpPr>
              <p:cNvPr id="12340" name="Line 44">
                <a:extLst>
                  <a:ext uri="{FF2B5EF4-FFF2-40B4-BE49-F238E27FC236}">
                    <a16:creationId xmlns:a16="http://schemas.microsoft.com/office/drawing/2014/main" id="{1C94C11B-34BB-A8CF-D673-F7A66202C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369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1" name="Line 45">
                <a:extLst>
                  <a:ext uri="{FF2B5EF4-FFF2-40B4-BE49-F238E27FC236}">
                    <a16:creationId xmlns:a16="http://schemas.microsoft.com/office/drawing/2014/main" id="{86624BBC-7D9D-500F-5430-1D036367B7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897" y="1186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2" name="Line 46">
                <a:extLst>
                  <a:ext uri="{FF2B5EF4-FFF2-40B4-BE49-F238E27FC236}">
                    <a16:creationId xmlns:a16="http://schemas.microsoft.com/office/drawing/2014/main" id="{28F5B358-23E8-CEDF-ED7A-D9107881A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97" y="1529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3" name="Line 47">
                <a:extLst>
                  <a:ext uri="{FF2B5EF4-FFF2-40B4-BE49-F238E27FC236}">
                    <a16:creationId xmlns:a16="http://schemas.microsoft.com/office/drawing/2014/main" id="{80FA747A-CE30-6D61-9033-ADE95B525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1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4" name="Line 48">
                <a:extLst>
                  <a:ext uri="{FF2B5EF4-FFF2-40B4-BE49-F238E27FC236}">
                    <a16:creationId xmlns:a16="http://schemas.microsoft.com/office/drawing/2014/main" id="{BA340199-B8CA-3704-DAE4-B7159240C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084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5" name="Line 49">
                <a:extLst>
                  <a:ext uri="{FF2B5EF4-FFF2-40B4-BE49-F238E27FC236}">
                    <a16:creationId xmlns:a16="http://schemas.microsoft.com/office/drawing/2014/main" id="{4114AFC3-A957-3453-4BDE-4DCEC6362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46" name="Line 50">
                <a:extLst>
                  <a:ext uri="{FF2B5EF4-FFF2-40B4-BE49-F238E27FC236}">
                    <a16:creationId xmlns:a16="http://schemas.microsoft.com/office/drawing/2014/main" id="{D34D5238-8477-8E30-DBFA-885FA04D0F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12324" name="Group 51">
              <a:extLst>
                <a:ext uri="{FF2B5EF4-FFF2-40B4-BE49-F238E27FC236}">
                  <a16:creationId xmlns:a16="http://schemas.microsoft.com/office/drawing/2014/main" id="{9862952B-6A3E-0B6A-E7BD-9721CBD791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824"/>
              <a:ext cx="288" cy="576"/>
              <a:chOff x="1056" y="1027"/>
              <a:chExt cx="384" cy="686"/>
            </a:xfrm>
          </p:grpSpPr>
          <p:sp>
            <p:nvSpPr>
              <p:cNvPr id="12333" name="Line 52">
                <a:extLst>
                  <a:ext uri="{FF2B5EF4-FFF2-40B4-BE49-F238E27FC236}">
                    <a16:creationId xmlns:a16="http://schemas.microsoft.com/office/drawing/2014/main" id="{7ADCB030-4775-8BE3-1CCA-AB6F43C2F0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369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4" name="Line 53">
                <a:extLst>
                  <a:ext uri="{FF2B5EF4-FFF2-40B4-BE49-F238E27FC236}">
                    <a16:creationId xmlns:a16="http://schemas.microsoft.com/office/drawing/2014/main" id="{552F2622-3FE4-56BA-F36C-38ED15AA6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897" y="1186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5" name="Line 54">
                <a:extLst>
                  <a:ext uri="{FF2B5EF4-FFF2-40B4-BE49-F238E27FC236}">
                    <a16:creationId xmlns:a16="http://schemas.microsoft.com/office/drawing/2014/main" id="{92614709-11BD-37E5-61F2-F97281D9CC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97" y="1529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6" name="Line 55">
                <a:extLst>
                  <a:ext uri="{FF2B5EF4-FFF2-40B4-BE49-F238E27FC236}">
                    <a16:creationId xmlns:a16="http://schemas.microsoft.com/office/drawing/2014/main" id="{835DE173-E320-7D7C-1072-54BDF6F2F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1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7" name="Line 56">
                <a:extLst>
                  <a:ext uri="{FF2B5EF4-FFF2-40B4-BE49-F238E27FC236}">
                    <a16:creationId xmlns:a16="http://schemas.microsoft.com/office/drawing/2014/main" id="{52AE9297-4786-6564-5450-ED2C4BA36A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084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8" name="Line 57">
                <a:extLst>
                  <a:ext uri="{FF2B5EF4-FFF2-40B4-BE49-F238E27FC236}">
                    <a16:creationId xmlns:a16="http://schemas.microsoft.com/office/drawing/2014/main" id="{225DE977-C1BE-08F7-FAE5-85F22ED48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9" name="Line 58">
                <a:extLst>
                  <a:ext uri="{FF2B5EF4-FFF2-40B4-BE49-F238E27FC236}">
                    <a16:creationId xmlns:a16="http://schemas.microsoft.com/office/drawing/2014/main" id="{50A7AE7A-C005-A777-303C-7D17B13F60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12325" name="Group 59">
              <a:extLst>
                <a:ext uri="{FF2B5EF4-FFF2-40B4-BE49-F238E27FC236}">
                  <a16:creationId xmlns:a16="http://schemas.microsoft.com/office/drawing/2014/main" id="{EACE0117-8D8B-476C-3E6C-171E992888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1426"/>
              <a:ext cx="288" cy="590"/>
              <a:chOff x="1056" y="1027"/>
              <a:chExt cx="384" cy="686"/>
            </a:xfrm>
          </p:grpSpPr>
          <p:sp>
            <p:nvSpPr>
              <p:cNvPr id="12326" name="Line 60">
                <a:extLst>
                  <a:ext uri="{FF2B5EF4-FFF2-40B4-BE49-F238E27FC236}">
                    <a16:creationId xmlns:a16="http://schemas.microsoft.com/office/drawing/2014/main" id="{B343DB14-B6F2-432D-F24B-88A619DA85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369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27" name="Line 61">
                <a:extLst>
                  <a:ext uri="{FF2B5EF4-FFF2-40B4-BE49-F238E27FC236}">
                    <a16:creationId xmlns:a16="http://schemas.microsoft.com/office/drawing/2014/main" id="{80673A3D-D841-2F81-11B7-DA78F0EA7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H="1" flipV="1">
                <a:off x="897" y="1186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28" name="Line 62">
                <a:extLst>
                  <a:ext uri="{FF2B5EF4-FFF2-40B4-BE49-F238E27FC236}">
                    <a16:creationId xmlns:a16="http://schemas.microsoft.com/office/drawing/2014/main" id="{E489CBCB-1589-DFF6-A2D1-FBBF59A02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897" y="1529"/>
                <a:ext cx="343" cy="2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29" name="Line 63">
                <a:extLst>
                  <a:ext uri="{FF2B5EF4-FFF2-40B4-BE49-F238E27FC236}">
                    <a16:creationId xmlns:a16="http://schemas.microsoft.com/office/drawing/2014/main" id="{68B349AC-D99F-F008-FF4A-89A2842C2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1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0" name="Line 64">
                <a:extLst>
                  <a:ext uri="{FF2B5EF4-FFF2-40B4-BE49-F238E27FC236}">
                    <a16:creationId xmlns:a16="http://schemas.microsoft.com/office/drawing/2014/main" id="{367AD296-0E64-A04B-54DE-B5C590E578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6" y="1084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1" name="Line 65">
                <a:extLst>
                  <a:ext uri="{FF2B5EF4-FFF2-40B4-BE49-F238E27FC236}">
                    <a16:creationId xmlns:a16="http://schemas.microsoft.com/office/drawing/2014/main" id="{C5FF0526-EF58-A204-F11A-1C03A2746A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324" cy="200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2332" name="Line 66">
                <a:extLst>
                  <a:ext uri="{FF2B5EF4-FFF2-40B4-BE49-F238E27FC236}">
                    <a16:creationId xmlns:a16="http://schemas.microsoft.com/office/drawing/2014/main" id="{A12050C6-D460-D475-D3E9-6B1B78AF2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370"/>
                <a:ext cx="180" cy="286"/>
              </a:xfrm>
              <a:prstGeom prst="line">
                <a:avLst/>
              </a:prstGeom>
              <a:noFill/>
              <a:ln w="28575">
                <a:solidFill>
                  <a:srgbClr val="00CC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</p:grpSp>
      <p:grpSp>
        <p:nvGrpSpPr>
          <p:cNvPr id="72" name="Group 67">
            <a:extLst>
              <a:ext uri="{FF2B5EF4-FFF2-40B4-BE49-F238E27FC236}">
                <a16:creationId xmlns:a16="http://schemas.microsoft.com/office/drawing/2014/main" id="{4DB5F8C4-2D9E-3E1E-9652-162E133F9F4B}"/>
              </a:ext>
            </a:extLst>
          </p:cNvPr>
          <p:cNvGrpSpPr>
            <a:grpSpLocks/>
          </p:cNvGrpSpPr>
          <p:nvPr/>
        </p:nvGrpSpPr>
        <p:grpSpPr bwMode="auto">
          <a:xfrm>
            <a:off x="2742407" y="1665553"/>
            <a:ext cx="665427" cy="1493573"/>
            <a:chOff x="1104" y="1031"/>
            <a:chExt cx="503" cy="1129"/>
          </a:xfrm>
        </p:grpSpPr>
        <p:sp>
          <p:nvSpPr>
            <p:cNvPr id="12318" name="Line 68">
              <a:extLst>
                <a:ext uri="{FF2B5EF4-FFF2-40B4-BE49-F238E27FC236}">
                  <a16:creationId xmlns:a16="http://schemas.microsoft.com/office/drawing/2014/main" id="{7C2B1563-88CE-6092-E090-0A5E26EAE1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031"/>
              <a:ext cx="503" cy="2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19" name="Line 69">
              <a:extLst>
                <a:ext uri="{FF2B5EF4-FFF2-40B4-BE49-F238E27FC236}">
                  <a16:creationId xmlns:a16="http://schemas.microsoft.com/office/drawing/2014/main" id="{0C76EE70-5282-903B-A70F-1FEA5BDB4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271"/>
              <a:ext cx="48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20" name="Line 70">
              <a:extLst>
                <a:ext uri="{FF2B5EF4-FFF2-40B4-BE49-F238E27FC236}">
                  <a16:creationId xmlns:a16="http://schemas.microsoft.com/office/drawing/2014/main" id="{4E8C019A-392C-BA45-70FF-673AEA193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488"/>
              <a:ext cx="48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21" name="Line 71">
              <a:extLst>
                <a:ext uri="{FF2B5EF4-FFF2-40B4-BE49-F238E27FC236}">
                  <a16:creationId xmlns:a16="http://schemas.microsoft.com/office/drawing/2014/main" id="{0EEF78B9-E0AA-B4DD-4D98-8CFAC682F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702"/>
              <a:ext cx="48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22" name="Line 72">
              <a:extLst>
                <a:ext uri="{FF2B5EF4-FFF2-40B4-BE49-F238E27FC236}">
                  <a16:creationId xmlns:a16="http://schemas.microsoft.com/office/drawing/2014/main" id="{1E0AD6C1-6A73-D6E5-2A45-AB7834F032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1920"/>
              <a:ext cx="48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78" name="Line 73">
            <a:extLst>
              <a:ext uri="{FF2B5EF4-FFF2-40B4-BE49-F238E27FC236}">
                <a16:creationId xmlns:a16="http://schemas.microsoft.com/office/drawing/2014/main" id="{3566F372-01D7-6C52-2B69-B5B43CF43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2407" y="2016125"/>
            <a:ext cx="6985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79" name="Group 74">
            <a:extLst>
              <a:ext uri="{FF2B5EF4-FFF2-40B4-BE49-F238E27FC236}">
                <a16:creationId xmlns:a16="http://schemas.microsoft.com/office/drawing/2014/main" id="{4CA047B2-6F8E-6203-97F9-3A529A2174D9}"/>
              </a:ext>
            </a:extLst>
          </p:cNvPr>
          <p:cNvGrpSpPr>
            <a:grpSpLocks/>
          </p:cNvGrpSpPr>
          <p:nvPr/>
        </p:nvGrpSpPr>
        <p:grpSpPr bwMode="auto">
          <a:xfrm>
            <a:off x="2764896" y="2016125"/>
            <a:ext cx="641615" cy="1143000"/>
            <a:chOff x="5114" y="1392"/>
            <a:chExt cx="463" cy="864"/>
          </a:xfrm>
        </p:grpSpPr>
        <p:sp>
          <p:nvSpPr>
            <p:cNvPr id="12313" name="Line 75">
              <a:extLst>
                <a:ext uri="{FF2B5EF4-FFF2-40B4-BE49-F238E27FC236}">
                  <a16:creationId xmlns:a16="http://schemas.microsoft.com/office/drawing/2014/main" id="{3C24989D-12B2-D0A4-DF99-1B63698E2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3" y="1392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14" name="Line 76">
              <a:extLst>
                <a:ext uri="{FF2B5EF4-FFF2-40B4-BE49-F238E27FC236}">
                  <a16:creationId xmlns:a16="http://schemas.microsoft.com/office/drawing/2014/main" id="{81A11168-C498-2A4A-2D27-C17C551287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824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15" name="Line 77">
              <a:extLst>
                <a:ext uri="{FF2B5EF4-FFF2-40B4-BE49-F238E27FC236}">
                  <a16:creationId xmlns:a16="http://schemas.microsoft.com/office/drawing/2014/main" id="{14FD156B-BF00-9E48-99A4-D7FEE83EE0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256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16" name="Line 78">
              <a:extLst>
                <a:ext uri="{FF2B5EF4-FFF2-40B4-BE49-F238E27FC236}">
                  <a16:creationId xmlns:a16="http://schemas.microsoft.com/office/drawing/2014/main" id="{DF03B5DC-D9C2-FBFB-9B61-ACCD8DA1D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1608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317" name="Line 79">
              <a:extLst>
                <a:ext uri="{FF2B5EF4-FFF2-40B4-BE49-F238E27FC236}">
                  <a16:creationId xmlns:a16="http://schemas.microsoft.com/office/drawing/2014/main" id="{7D117496-DECA-4F91-E51D-91CCC7ECE6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2040"/>
              <a:ext cx="454" cy="0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85" name="Group 80">
            <a:extLst>
              <a:ext uri="{FF2B5EF4-FFF2-40B4-BE49-F238E27FC236}">
                <a16:creationId xmlns:a16="http://schemas.microsoft.com/office/drawing/2014/main" id="{4BB47388-FFFA-2D5D-881C-5150B0DEDF37}"/>
              </a:ext>
            </a:extLst>
          </p:cNvPr>
          <p:cNvGrpSpPr>
            <a:grpSpLocks/>
          </p:cNvGrpSpPr>
          <p:nvPr/>
        </p:nvGrpSpPr>
        <p:grpSpPr bwMode="auto">
          <a:xfrm>
            <a:off x="2678907" y="873125"/>
            <a:ext cx="3873500" cy="3238500"/>
            <a:chOff x="1056" y="432"/>
            <a:chExt cx="2928" cy="2448"/>
          </a:xfrm>
        </p:grpSpPr>
        <p:grpSp>
          <p:nvGrpSpPr>
            <p:cNvPr id="12308" name="Group 81">
              <a:extLst>
                <a:ext uri="{FF2B5EF4-FFF2-40B4-BE49-F238E27FC236}">
                  <a16:creationId xmlns:a16="http://schemas.microsoft.com/office/drawing/2014/main" id="{FDD93CE5-4FFD-C6DF-77DC-9FC3307192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739"/>
              <a:ext cx="96" cy="1968"/>
              <a:chOff x="1152" y="432"/>
              <a:chExt cx="48" cy="1968"/>
            </a:xfrm>
          </p:grpSpPr>
          <p:sp>
            <p:nvSpPr>
              <p:cNvPr id="12311" name="Rectangle 82">
                <a:extLst>
                  <a:ext uri="{FF2B5EF4-FFF2-40B4-BE49-F238E27FC236}">
                    <a16:creationId xmlns:a16="http://schemas.microsoft.com/office/drawing/2014/main" id="{9D51D265-7DA2-E9B9-B1D7-6ACDA36B6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432"/>
                <a:ext cx="48" cy="528"/>
              </a:xfrm>
              <a:prstGeom prst="rect">
                <a:avLst/>
              </a:prstGeom>
              <a:gradFill rotWithShape="0">
                <a:gsLst>
                  <a:gs pos="0">
                    <a:srgbClr val="00765E"/>
                  </a:gs>
                  <a:gs pos="50000">
                    <a:srgbClr val="00FFCC"/>
                  </a:gs>
                  <a:gs pos="100000">
                    <a:srgbClr val="00765E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12312" name="Rectangle 83">
                <a:extLst>
                  <a:ext uri="{FF2B5EF4-FFF2-40B4-BE49-F238E27FC236}">
                    <a16:creationId xmlns:a16="http://schemas.microsoft.com/office/drawing/2014/main" id="{3D6CDF49-E837-7B52-B662-C26748A63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872"/>
                <a:ext cx="48" cy="528"/>
              </a:xfrm>
              <a:prstGeom prst="rect">
                <a:avLst/>
              </a:prstGeom>
              <a:gradFill rotWithShape="0">
                <a:gsLst>
                  <a:gs pos="0">
                    <a:srgbClr val="00765E"/>
                  </a:gs>
                  <a:gs pos="50000">
                    <a:srgbClr val="00FFCC"/>
                  </a:gs>
                  <a:gs pos="100000">
                    <a:srgbClr val="00765E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2309" name="Rectangle 84">
              <a:extLst>
                <a:ext uri="{FF2B5EF4-FFF2-40B4-BE49-F238E27FC236}">
                  <a16:creationId xmlns:a16="http://schemas.microsoft.com/office/drawing/2014/main" id="{CF2B4772-6045-C718-E58B-8C6167427C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432"/>
              <a:ext cx="96" cy="2448"/>
            </a:xfrm>
            <a:prstGeom prst="rect">
              <a:avLst/>
            </a:prstGeom>
            <a:gradFill rotWithShape="0">
              <a:gsLst>
                <a:gs pos="0">
                  <a:srgbClr val="00765E"/>
                </a:gs>
                <a:gs pos="50000">
                  <a:srgbClr val="00FFCC"/>
                </a:gs>
                <a:gs pos="100000">
                  <a:srgbClr val="00765E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88" name="Oval 85">
              <a:extLst>
                <a:ext uri="{FF2B5EF4-FFF2-40B4-BE49-F238E27FC236}">
                  <a16:creationId xmlns:a16="http://schemas.microsoft.com/office/drawing/2014/main" id="{5B6C0AAA-68A9-DC65-2EE3-E34F5068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835"/>
              <a:ext cx="192" cy="1680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18039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333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3" grpId="0" autoUpdateAnimBg="0"/>
      <p:bldP spid="40" grpId="0" autoUpdateAnimBg="0"/>
      <p:bldP spid="41" grpId="0" autoUpdateAnimBg="0"/>
      <p:bldP spid="42" grpId="0" autoUpdateAnimBg="0"/>
      <p:bldP spid="4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3" name="Text Box 5">
            <a:extLst>
              <a:ext uri="{FF2B5EF4-FFF2-40B4-BE49-F238E27FC236}">
                <a16:creationId xmlns:a16="http://schemas.microsoft.com/office/drawing/2014/main" id="{EC962651-EDFE-4628-9022-8EA5FC27F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139" y="1084992"/>
            <a:ext cx="156104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333" i="1" dirty="0"/>
              <a:t>L</a:t>
            </a:r>
            <a:r>
              <a:rPr lang="zh-CN" altLang="en-US" sz="2333" dirty="0"/>
              <a:t>：透镜</a:t>
            </a:r>
          </a:p>
        </p:txBody>
      </p:sp>
      <p:sp>
        <p:nvSpPr>
          <p:cNvPr id="339974" name="Text Box 6">
            <a:extLst>
              <a:ext uri="{FF2B5EF4-FFF2-40B4-BE49-F238E27FC236}">
                <a16:creationId xmlns:a16="http://schemas.microsoft.com/office/drawing/2014/main" id="{0BA84B5F-D3B4-4259-8B6A-2679C2B35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53" y="3079089"/>
            <a:ext cx="2095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333"/>
              <a:t>G</a:t>
            </a:r>
            <a:r>
              <a:rPr lang="en-US" altLang="zh-CN" sz="2333" baseline="-25000"/>
              <a:t>1</a:t>
            </a:r>
            <a:r>
              <a:rPr lang="zh-CN" altLang="en-US" sz="2333"/>
              <a:t>：分光板</a:t>
            </a:r>
          </a:p>
        </p:txBody>
      </p:sp>
      <p:sp>
        <p:nvSpPr>
          <p:cNvPr id="339975" name="Text Box 7">
            <a:extLst>
              <a:ext uri="{FF2B5EF4-FFF2-40B4-BE49-F238E27FC236}">
                <a16:creationId xmlns:a16="http://schemas.microsoft.com/office/drawing/2014/main" id="{16B14C18-5D7B-4672-A4E4-4080C3C13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553" y="3792416"/>
            <a:ext cx="1800489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333" dirty="0">
                <a:solidFill>
                  <a:srgbClr val="FF0000"/>
                </a:solidFill>
              </a:rPr>
              <a:t>G</a:t>
            </a:r>
            <a:r>
              <a:rPr lang="en-US" altLang="zh-CN" sz="2333" baseline="-25000" dirty="0">
                <a:solidFill>
                  <a:srgbClr val="FF0000"/>
                </a:solidFill>
              </a:rPr>
              <a:t>2</a:t>
            </a:r>
            <a:r>
              <a:rPr lang="zh-CN" altLang="en-US" sz="2333" dirty="0">
                <a:solidFill>
                  <a:srgbClr val="FF0000"/>
                </a:solidFill>
              </a:rPr>
              <a:t>：补偿板</a:t>
            </a:r>
          </a:p>
        </p:txBody>
      </p:sp>
      <p:sp>
        <p:nvSpPr>
          <p:cNvPr id="339976" name="Text Box 8">
            <a:extLst>
              <a:ext uri="{FF2B5EF4-FFF2-40B4-BE49-F238E27FC236}">
                <a16:creationId xmlns:a16="http://schemas.microsoft.com/office/drawing/2014/main" id="{49CAD88F-F6E5-4A6B-95D8-68BC69B3C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769" y="1627322"/>
            <a:ext cx="1627783" cy="110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3" i="1" dirty="0"/>
              <a:t>M</a:t>
            </a:r>
            <a:r>
              <a:rPr lang="en-US" altLang="zh-CN" sz="2333" baseline="-25000" dirty="0"/>
              <a:t>1</a:t>
            </a:r>
            <a:r>
              <a:rPr lang="en-US" altLang="zh-CN" sz="2333" dirty="0"/>
              <a:t> </a:t>
            </a:r>
            <a:r>
              <a:rPr lang="zh-CN" altLang="en-US" sz="2333" dirty="0"/>
              <a:t>、</a:t>
            </a:r>
            <a:r>
              <a:rPr lang="en-US" altLang="zh-CN" sz="2333" i="1" dirty="0"/>
              <a:t>M</a:t>
            </a:r>
            <a:r>
              <a:rPr lang="en-US" altLang="zh-CN" sz="2333" baseline="-25000" dirty="0"/>
              <a:t>2 </a:t>
            </a:r>
            <a:r>
              <a:rPr lang="zh-CN" altLang="en-US" sz="2333" dirty="0"/>
              <a:t>：</a:t>
            </a:r>
            <a:endParaRPr lang="en-US" altLang="zh-CN" sz="2333" dirty="0"/>
          </a:p>
          <a:p>
            <a:pPr>
              <a:lnSpc>
                <a:spcPct val="150000"/>
              </a:lnSpc>
            </a:pPr>
            <a:r>
              <a:rPr lang="zh-CN" altLang="en-US" sz="2333" dirty="0"/>
              <a:t>反射镜</a:t>
            </a:r>
          </a:p>
        </p:txBody>
      </p:sp>
      <p:sp>
        <p:nvSpPr>
          <p:cNvPr id="339978" name="Text Box 10">
            <a:extLst>
              <a:ext uri="{FF2B5EF4-FFF2-40B4-BE49-F238E27FC236}">
                <a16:creationId xmlns:a16="http://schemas.microsoft.com/office/drawing/2014/main" id="{691B70A3-D4DA-43F0-A624-2C9C6B6FD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519" y="3766268"/>
            <a:ext cx="181768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333" i="1" dirty="0"/>
              <a:t>E</a:t>
            </a:r>
            <a:r>
              <a:rPr lang="zh-CN" altLang="en-US" sz="2333" dirty="0"/>
              <a:t>：观察处</a:t>
            </a:r>
          </a:p>
        </p:txBody>
      </p:sp>
      <p:sp>
        <p:nvSpPr>
          <p:cNvPr id="339979" name="Text Box 11">
            <a:extLst>
              <a:ext uri="{FF2B5EF4-FFF2-40B4-BE49-F238E27FC236}">
                <a16:creationId xmlns:a16="http://schemas.microsoft.com/office/drawing/2014/main" id="{9503D48C-06C9-485B-BF5B-2CD32A56E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9969" y="3295386"/>
            <a:ext cx="38343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 i="1" dirty="0"/>
              <a:t>E</a:t>
            </a:r>
          </a:p>
        </p:txBody>
      </p:sp>
      <p:sp>
        <p:nvSpPr>
          <p:cNvPr id="339980" name="Line 12">
            <a:extLst>
              <a:ext uri="{FF2B5EF4-FFF2-40B4-BE49-F238E27FC236}">
                <a16:creationId xmlns:a16="http://schemas.microsoft.com/office/drawing/2014/main" id="{DBFF18F8-F9FF-4ED5-885F-A6440BF5F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0479" y="2217208"/>
            <a:ext cx="1125803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339981" name="Group 13">
            <a:extLst>
              <a:ext uri="{FF2B5EF4-FFF2-40B4-BE49-F238E27FC236}">
                <a16:creationId xmlns:a16="http://schemas.microsoft.com/office/drawing/2014/main" id="{0A010B76-D413-4EEB-A041-5C868F19FB88}"/>
              </a:ext>
            </a:extLst>
          </p:cNvPr>
          <p:cNvGrpSpPr>
            <a:grpSpLocks/>
          </p:cNvGrpSpPr>
          <p:nvPr/>
        </p:nvGrpSpPr>
        <p:grpSpPr bwMode="auto">
          <a:xfrm>
            <a:off x="5779823" y="2149740"/>
            <a:ext cx="168010" cy="125677"/>
            <a:chOff x="2688" y="2112"/>
            <a:chExt cx="192" cy="144"/>
          </a:xfrm>
        </p:grpSpPr>
        <p:sp>
          <p:nvSpPr>
            <p:cNvPr id="339982" name="Line 14">
              <a:extLst>
                <a:ext uri="{FF2B5EF4-FFF2-40B4-BE49-F238E27FC236}">
                  <a16:creationId xmlns:a16="http://schemas.microsoft.com/office/drawing/2014/main" id="{ED08E1E5-24F0-4305-AEDE-167790ABC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208"/>
              <a:ext cx="192" cy="48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83" name="Line 15">
              <a:extLst>
                <a:ext uri="{FF2B5EF4-FFF2-40B4-BE49-F238E27FC236}">
                  <a16:creationId xmlns:a16="http://schemas.microsoft.com/office/drawing/2014/main" id="{8F418D50-340A-4A09-B2FF-88A56405B1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4" y="2112"/>
              <a:ext cx="96" cy="144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339984" name="Line 16">
            <a:extLst>
              <a:ext uri="{FF2B5EF4-FFF2-40B4-BE49-F238E27FC236}">
                <a16:creationId xmlns:a16="http://schemas.microsoft.com/office/drawing/2014/main" id="{A150B298-1FC1-4FCA-A6A9-38BBDF7606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0521" y="607220"/>
            <a:ext cx="0" cy="1542521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339985" name="Group 17">
            <a:extLst>
              <a:ext uri="{FF2B5EF4-FFF2-40B4-BE49-F238E27FC236}">
                <a16:creationId xmlns:a16="http://schemas.microsoft.com/office/drawing/2014/main" id="{96CBB081-94D6-4A1B-A837-2934EF110380}"/>
              </a:ext>
            </a:extLst>
          </p:cNvPr>
          <p:cNvGrpSpPr>
            <a:grpSpLocks/>
          </p:cNvGrpSpPr>
          <p:nvPr/>
        </p:nvGrpSpPr>
        <p:grpSpPr bwMode="auto">
          <a:xfrm>
            <a:off x="5931959" y="612511"/>
            <a:ext cx="83344" cy="2819135"/>
            <a:chOff x="2832" y="384"/>
            <a:chExt cx="96" cy="3264"/>
          </a:xfrm>
        </p:grpSpPr>
        <p:sp>
          <p:nvSpPr>
            <p:cNvPr id="339986" name="Line 18">
              <a:extLst>
                <a:ext uri="{FF2B5EF4-FFF2-40B4-BE49-F238E27FC236}">
                  <a16:creationId xmlns:a16="http://schemas.microsoft.com/office/drawing/2014/main" id="{D82DA8EE-C9DC-4069-811D-063330E459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84"/>
              <a:ext cx="0" cy="172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87" name="Line 19">
              <a:extLst>
                <a:ext uri="{FF2B5EF4-FFF2-40B4-BE49-F238E27FC236}">
                  <a16:creationId xmlns:a16="http://schemas.microsoft.com/office/drawing/2014/main" id="{62C9306C-E7FB-48BD-B890-FA3002907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064"/>
              <a:ext cx="96" cy="144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88" name="Line 20">
              <a:extLst>
                <a:ext uri="{FF2B5EF4-FFF2-40B4-BE49-F238E27FC236}">
                  <a16:creationId xmlns:a16="http://schemas.microsoft.com/office/drawing/2014/main" id="{7551E46D-0F4A-4D74-A523-CD30E8FA8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208"/>
              <a:ext cx="0" cy="144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339989" name="Group 21">
            <a:extLst>
              <a:ext uri="{FF2B5EF4-FFF2-40B4-BE49-F238E27FC236}">
                <a16:creationId xmlns:a16="http://schemas.microsoft.com/office/drawing/2014/main" id="{CD82F6ED-7B18-44A0-A468-13B70130A97B}"/>
              </a:ext>
            </a:extLst>
          </p:cNvPr>
          <p:cNvGrpSpPr>
            <a:grpSpLocks/>
          </p:cNvGrpSpPr>
          <p:nvPr/>
        </p:nvGrpSpPr>
        <p:grpSpPr bwMode="auto">
          <a:xfrm>
            <a:off x="5931959" y="2272771"/>
            <a:ext cx="1819011" cy="83344"/>
            <a:chOff x="2880" y="2256"/>
            <a:chExt cx="2160" cy="48"/>
          </a:xfrm>
        </p:grpSpPr>
        <p:sp>
          <p:nvSpPr>
            <p:cNvPr id="339990" name="Line 22">
              <a:extLst>
                <a:ext uri="{FF2B5EF4-FFF2-40B4-BE49-F238E27FC236}">
                  <a16:creationId xmlns:a16="http://schemas.microsoft.com/office/drawing/2014/main" id="{21C8F3DA-B905-4254-AA8F-A13E4C053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56"/>
              <a:ext cx="768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91" name="Line 23">
              <a:extLst>
                <a:ext uri="{FF2B5EF4-FFF2-40B4-BE49-F238E27FC236}">
                  <a16:creationId xmlns:a16="http://schemas.microsoft.com/office/drawing/2014/main" id="{F0662042-D793-4518-9E4F-71DD22A4B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256"/>
              <a:ext cx="192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92" name="Line 24">
              <a:extLst>
                <a:ext uri="{FF2B5EF4-FFF2-40B4-BE49-F238E27FC236}">
                  <a16:creationId xmlns:a16="http://schemas.microsoft.com/office/drawing/2014/main" id="{D312DDFD-7A14-48F6-B0B2-5B8AFD5B90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2304"/>
              <a:ext cx="1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339993" name="Group 25">
            <a:extLst>
              <a:ext uri="{FF2B5EF4-FFF2-40B4-BE49-F238E27FC236}">
                <a16:creationId xmlns:a16="http://schemas.microsoft.com/office/drawing/2014/main" id="{AE505112-8D09-4111-830A-5AA64E91C1A0}"/>
              </a:ext>
            </a:extLst>
          </p:cNvPr>
          <p:cNvGrpSpPr>
            <a:grpSpLocks/>
          </p:cNvGrpSpPr>
          <p:nvPr/>
        </p:nvGrpSpPr>
        <p:grpSpPr bwMode="auto">
          <a:xfrm>
            <a:off x="5909469" y="2215886"/>
            <a:ext cx="1841500" cy="63500"/>
            <a:chOff x="2880" y="2208"/>
            <a:chExt cx="2160" cy="48"/>
          </a:xfrm>
        </p:grpSpPr>
        <p:sp>
          <p:nvSpPr>
            <p:cNvPr id="339994" name="Line 26">
              <a:extLst>
                <a:ext uri="{FF2B5EF4-FFF2-40B4-BE49-F238E27FC236}">
                  <a16:creationId xmlns:a16="http://schemas.microsoft.com/office/drawing/2014/main" id="{E9623900-45B5-47D7-BDC1-558460A979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208"/>
              <a:ext cx="192" cy="48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95" name="Line 27">
              <a:extLst>
                <a:ext uri="{FF2B5EF4-FFF2-40B4-BE49-F238E27FC236}">
                  <a16:creationId xmlns:a16="http://schemas.microsoft.com/office/drawing/2014/main" id="{955B99D4-92AB-416C-931C-09E48C19A2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256"/>
              <a:ext cx="120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9996" name="Line 28">
              <a:extLst>
                <a:ext uri="{FF2B5EF4-FFF2-40B4-BE49-F238E27FC236}">
                  <a16:creationId xmlns:a16="http://schemas.microsoft.com/office/drawing/2014/main" id="{E55D7487-660E-42E8-AFEB-EA4C527600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2208"/>
              <a:ext cx="816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339997" name="Line 29">
            <a:extLst>
              <a:ext uri="{FF2B5EF4-FFF2-40B4-BE49-F238E27FC236}">
                <a16:creationId xmlns:a16="http://schemas.microsoft.com/office/drawing/2014/main" id="{329AD7CE-B3AB-4FF0-A32A-148D9B35FC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0208" y="2259542"/>
            <a:ext cx="0" cy="121443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grpSp>
        <p:nvGrpSpPr>
          <p:cNvPr id="339998" name="Group 30">
            <a:extLst>
              <a:ext uri="{FF2B5EF4-FFF2-40B4-BE49-F238E27FC236}">
                <a16:creationId xmlns:a16="http://schemas.microsoft.com/office/drawing/2014/main" id="{5F7C593C-852F-47EF-91E4-5B3F69D055AD}"/>
              </a:ext>
            </a:extLst>
          </p:cNvPr>
          <p:cNvGrpSpPr>
            <a:grpSpLocks/>
          </p:cNvGrpSpPr>
          <p:nvPr/>
        </p:nvGrpSpPr>
        <p:grpSpPr bwMode="auto">
          <a:xfrm>
            <a:off x="3679032" y="1926167"/>
            <a:ext cx="1125802" cy="583407"/>
            <a:chOff x="288" y="1872"/>
            <a:chExt cx="1296" cy="672"/>
          </a:xfrm>
        </p:grpSpPr>
        <p:sp>
          <p:nvSpPr>
            <p:cNvPr id="339999" name="Line 31">
              <a:extLst>
                <a:ext uri="{FF2B5EF4-FFF2-40B4-BE49-F238E27FC236}">
                  <a16:creationId xmlns:a16="http://schemas.microsoft.com/office/drawing/2014/main" id="{0E354938-B8C5-45A6-BF8A-773E76B6B3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" y="1872"/>
              <a:ext cx="720" cy="33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40000" name="Line 32">
              <a:extLst>
                <a:ext uri="{FF2B5EF4-FFF2-40B4-BE49-F238E27FC236}">
                  <a16:creationId xmlns:a16="http://schemas.microsoft.com/office/drawing/2014/main" id="{4802A52A-B339-460F-9E3C-E09D6D44AA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2208"/>
              <a:ext cx="672" cy="336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40001" name="Line 33">
              <a:extLst>
                <a:ext uri="{FF2B5EF4-FFF2-40B4-BE49-F238E27FC236}">
                  <a16:creationId xmlns:a16="http://schemas.microsoft.com/office/drawing/2014/main" id="{8A082369-F2C7-41C3-8EE7-5925CA178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208"/>
              <a:ext cx="1296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40002" name="Line 34">
              <a:extLst>
                <a:ext uri="{FF2B5EF4-FFF2-40B4-BE49-F238E27FC236}">
                  <a16:creationId xmlns:a16="http://schemas.microsoft.com/office/drawing/2014/main" id="{4DB0BC63-2198-4D43-A97D-AF55E9E3B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872"/>
              <a:ext cx="52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40003" name="Line 35">
              <a:extLst>
                <a:ext uri="{FF2B5EF4-FFF2-40B4-BE49-F238E27FC236}">
                  <a16:creationId xmlns:a16="http://schemas.microsoft.com/office/drawing/2014/main" id="{63ED296E-9A61-41D4-95E2-827D7CB5B4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544"/>
              <a:ext cx="52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grpSp>
        <p:nvGrpSpPr>
          <p:cNvPr id="340004" name="Group 36">
            <a:extLst>
              <a:ext uri="{FF2B5EF4-FFF2-40B4-BE49-F238E27FC236}">
                <a16:creationId xmlns:a16="http://schemas.microsoft.com/office/drawing/2014/main" id="{7457783F-EBD0-4E49-AA85-B5636D816A64}"/>
              </a:ext>
            </a:extLst>
          </p:cNvPr>
          <p:cNvGrpSpPr>
            <a:grpSpLocks/>
          </p:cNvGrpSpPr>
          <p:nvPr/>
        </p:nvGrpSpPr>
        <p:grpSpPr bwMode="auto">
          <a:xfrm>
            <a:off x="3480571" y="1609558"/>
            <a:ext cx="350882" cy="767724"/>
            <a:chOff x="731" y="1992"/>
            <a:chExt cx="330" cy="696"/>
          </a:xfrm>
        </p:grpSpPr>
        <p:grpSp>
          <p:nvGrpSpPr>
            <p:cNvPr id="340005" name="Group 37">
              <a:extLst>
                <a:ext uri="{FF2B5EF4-FFF2-40B4-BE49-F238E27FC236}">
                  <a16:creationId xmlns:a16="http://schemas.microsoft.com/office/drawing/2014/main" id="{47A9075B-8F77-4691-ABA1-E7DBBCD54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" y="2400"/>
              <a:ext cx="309" cy="288"/>
              <a:chOff x="3264" y="3456"/>
              <a:chExt cx="288" cy="288"/>
            </a:xfrm>
          </p:grpSpPr>
          <p:grpSp>
            <p:nvGrpSpPr>
              <p:cNvPr id="340006" name="Group 38">
                <a:extLst>
                  <a:ext uri="{FF2B5EF4-FFF2-40B4-BE49-F238E27FC236}">
                    <a16:creationId xmlns:a16="http://schemas.microsoft.com/office/drawing/2014/main" id="{29082C73-9492-4846-866A-00E89B19F1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64" y="3456"/>
                <a:ext cx="288" cy="288"/>
                <a:chOff x="3264" y="3456"/>
                <a:chExt cx="288" cy="288"/>
              </a:xfrm>
            </p:grpSpPr>
            <p:sp>
              <p:nvSpPr>
                <p:cNvPr id="340007" name="Oval 39">
                  <a:extLst>
                    <a:ext uri="{FF2B5EF4-FFF2-40B4-BE49-F238E27FC236}">
                      <a16:creationId xmlns:a16="http://schemas.microsoft.com/office/drawing/2014/main" id="{87867186-57B2-4695-8662-25E93B44F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3552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40008" name="Line 40">
                  <a:extLst>
                    <a:ext uri="{FF2B5EF4-FFF2-40B4-BE49-F238E27FC236}">
                      <a16:creationId xmlns:a16="http://schemas.microsoft.com/office/drawing/2014/main" id="{4A726DD0-D9C4-4B18-8F81-487549D32C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4" y="360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40009" name="Line 41">
                  <a:extLst>
                    <a:ext uri="{FF2B5EF4-FFF2-40B4-BE49-F238E27FC236}">
                      <a16:creationId xmlns:a16="http://schemas.microsoft.com/office/drawing/2014/main" id="{2CFBB20D-0881-44E7-A99D-EB99D1A7C8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3456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grpSp>
            <p:nvGrpSpPr>
              <p:cNvPr id="340010" name="Group 42">
                <a:extLst>
                  <a:ext uri="{FF2B5EF4-FFF2-40B4-BE49-F238E27FC236}">
                    <a16:creationId xmlns:a16="http://schemas.microsoft.com/office/drawing/2014/main" id="{F6485BD8-75BA-4BF8-AFD3-3F1EF37749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2394473">
                <a:off x="3264" y="3456"/>
                <a:ext cx="288" cy="288"/>
                <a:chOff x="3264" y="3456"/>
                <a:chExt cx="288" cy="288"/>
              </a:xfrm>
            </p:grpSpPr>
            <p:sp>
              <p:nvSpPr>
                <p:cNvPr id="340011" name="Oval 43">
                  <a:extLst>
                    <a:ext uri="{FF2B5EF4-FFF2-40B4-BE49-F238E27FC236}">
                      <a16:creationId xmlns:a16="http://schemas.microsoft.com/office/drawing/2014/main" id="{37FAD338-5553-4DD3-898C-6446EF9EBF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3552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40012" name="Line 44">
                  <a:extLst>
                    <a:ext uri="{FF2B5EF4-FFF2-40B4-BE49-F238E27FC236}">
                      <a16:creationId xmlns:a16="http://schemas.microsoft.com/office/drawing/2014/main" id="{CA9695E3-5A8B-4388-BE16-BA8275D3FE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64" y="3600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40013" name="Line 45">
                  <a:extLst>
                    <a:ext uri="{FF2B5EF4-FFF2-40B4-BE49-F238E27FC236}">
                      <a16:creationId xmlns:a16="http://schemas.microsoft.com/office/drawing/2014/main" id="{52D55972-F426-48F0-83FE-F70F2668CF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08" y="3456"/>
                  <a:ext cx="0" cy="288"/>
                </a:xfrm>
                <a:prstGeom prst="line">
                  <a:avLst/>
                </a:prstGeom>
                <a:noFill/>
                <a:ln w="9525">
                  <a:solidFill>
                    <a:srgbClr val="FF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</p:grpSp>
        <p:sp>
          <p:nvSpPr>
            <p:cNvPr id="340014" name="Text Box 46">
              <a:extLst>
                <a:ext uri="{FF2B5EF4-FFF2-40B4-BE49-F238E27FC236}">
                  <a16:creationId xmlns:a16="http://schemas.microsoft.com/office/drawing/2014/main" id="{5CC83BC3-778D-4611-AD6C-BB39ACD329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1" y="1992"/>
              <a:ext cx="33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zh-CN" sz="2333" i="1">
                  <a:solidFill>
                    <a:schemeClr val="tx2"/>
                  </a:solidFill>
                </a:rPr>
                <a:t>S</a:t>
              </a:r>
            </a:p>
          </p:txBody>
        </p:sp>
      </p:grpSp>
      <p:sp>
        <p:nvSpPr>
          <p:cNvPr id="340015" name="Text Box 47">
            <a:extLst>
              <a:ext uri="{FF2B5EF4-FFF2-40B4-BE49-F238E27FC236}">
                <a16:creationId xmlns:a16="http://schemas.microsoft.com/office/drawing/2014/main" id="{014B0E61-3473-40F4-BD37-4B425FBE7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7241" y="2659063"/>
            <a:ext cx="550151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 i="1" dirty="0"/>
              <a:t>M</a:t>
            </a:r>
            <a:r>
              <a:rPr lang="en-US" altLang="zh-CN" sz="2333" baseline="-25000" dirty="0"/>
              <a:t>1</a:t>
            </a:r>
            <a:endParaRPr lang="en-US" altLang="zh-CN" sz="2333" dirty="0"/>
          </a:p>
        </p:txBody>
      </p:sp>
      <p:sp>
        <p:nvSpPr>
          <p:cNvPr id="340016" name="Text Box 48">
            <a:extLst>
              <a:ext uri="{FF2B5EF4-FFF2-40B4-BE49-F238E27FC236}">
                <a16:creationId xmlns:a16="http://schemas.microsoft.com/office/drawing/2014/main" id="{D477901B-2DB1-47A1-A70A-1815F1EDD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7241" y="300303"/>
            <a:ext cx="550151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 i="1" dirty="0"/>
              <a:t>M</a:t>
            </a:r>
            <a:r>
              <a:rPr lang="en-US" altLang="zh-CN" sz="2333" baseline="-25000" dirty="0"/>
              <a:t>2</a:t>
            </a:r>
            <a:endParaRPr lang="en-US" altLang="zh-CN" sz="2333" dirty="0"/>
          </a:p>
        </p:txBody>
      </p:sp>
      <p:sp>
        <p:nvSpPr>
          <p:cNvPr id="340017" name="Text Box 49">
            <a:extLst>
              <a:ext uri="{FF2B5EF4-FFF2-40B4-BE49-F238E27FC236}">
                <a16:creationId xmlns:a16="http://schemas.microsoft.com/office/drawing/2014/main" id="{589285B5-3276-4DC4-A531-D04D2795A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25" y="1404938"/>
            <a:ext cx="51648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/>
              <a:t>G</a:t>
            </a:r>
            <a:r>
              <a:rPr lang="en-US" altLang="zh-CN" sz="2333" baseline="-25000"/>
              <a:t>1</a:t>
            </a:r>
            <a:endParaRPr lang="en-US" altLang="zh-CN" sz="2333"/>
          </a:p>
        </p:txBody>
      </p:sp>
      <p:sp>
        <p:nvSpPr>
          <p:cNvPr id="340018" name="Text Box 50">
            <a:extLst>
              <a:ext uri="{FF2B5EF4-FFF2-40B4-BE49-F238E27FC236}">
                <a16:creationId xmlns:a16="http://schemas.microsoft.com/office/drawing/2014/main" id="{DA36F487-D420-471C-9612-8BF89FAC8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8469" y="1404938"/>
            <a:ext cx="51648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/>
              <a:t>G</a:t>
            </a:r>
            <a:r>
              <a:rPr lang="en-US" altLang="zh-CN" sz="2333" baseline="-25000"/>
              <a:t>2</a:t>
            </a:r>
            <a:endParaRPr lang="en-US" altLang="zh-CN" sz="2333"/>
          </a:p>
        </p:txBody>
      </p:sp>
      <p:sp>
        <p:nvSpPr>
          <p:cNvPr id="340019" name="Text Box 51">
            <a:extLst>
              <a:ext uri="{FF2B5EF4-FFF2-40B4-BE49-F238E27FC236}">
                <a16:creationId xmlns:a16="http://schemas.microsoft.com/office/drawing/2014/main" id="{975020A5-B45E-4BD6-9AAE-A6692C228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0574" y="2575719"/>
            <a:ext cx="36740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333" i="1" dirty="0"/>
              <a:t>L</a:t>
            </a:r>
          </a:p>
        </p:txBody>
      </p:sp>
      <p:sp>
        <p:nvSpPr>
          <p:cNvPr id="340020" name="Text Box 52">
            <a:extLst>
              <a:ext uri="{FF2B5EF4-FFF2-40B4-BE49-F238E27FC236}">
                <a16:creationId xmlns:a16="http://schemas.microsoft.com/office/drawing/2014/main" id="{A20DF588-4AEC-4E89-9B01-5E5C9A3C4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469" y="1379803"/>
            <a:ext cx="317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/>
              <a:t>1</a:t>
            </a:r>
          </a:p>
        </p:txBody>
      </p:sp>
      <p:sp>
        <p:nvSpPr>
          <p:cNvPr id="340021" name="Text Box 53">
            <a:extLst>
              <a:ext uri="{FF2B5EF4-FFF2-40B4-BE49-F238E27FC236}">
                <a16:creationId xmlns:a16="http://schemas.microsoft.com/office/drawing/2014/main" id="{1DA1AE0F-4B0A-4095-B8AA-D5C6B5056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969" y="1824303"/>
            <a:ext cx="3810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/>
              <a:t>2</a:t>
            </a:r>
          </a:p>
        </p:txBody>
      </p:sp>
      <p:sp>
        <p:nvSpPr>
          <p:cNvPr id="340022" name="Text Box 54">
            <a:extLst>
              <a:ext uri="{FF2B5EF4-FFF2-40B4-BE49-F238E27FC236}">
                <a16:creationId xmlns:a16="http://schemas.microsoft.com/office/drawing/2014/main" id="{B1AE3613-36F9-4CD9-B973-C409B2646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084" y="2713303"/>
            <a:ext cx="444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/>
              <a:t>2</a:t>
            </a:r>
            <a:r>
              <a:rPr lang="en-US" altLang="zh-CN" sz="2333" dirty="0">
                <a:sym typeface="Symbol" panose="05050102010706020507" pitchFamily="18" charset="2"/>
              </a:rPr>
              <a:t></a:t>
            </a:r>
          </a:p>
        </p:txBody>
      </p:sp>
      <p:sp>
        <p:nvSpPr>
          <p:cNvPr id="340023" name="Text Box 55">
            <a:extLst>
              <a:ext uri="{FF2B5EF4-FFF2-40B4-BE49-F238E27FC236}">
                <a16:creationId xmlns:a16="http://schemas.microsoft.com/office/drawing/2014/main" id="{1E741E05-6DD0-41EB-B73C-76348AE7F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2969" y="2713303"/>
            <a:ext cx="444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3" dirty="0"/>
              <a:t>1</a:t>
            </a:r>
            <a:r>
              <a:rPr lang="en-US" altLang="zh-CN" sz="2333" dirty="0">
                <a:sym typeface="Symbol" panose="05050102010706020507" pitchFamily="18" charset="2"/>
              </a:rPr>
              <a:t></a:t>
            </a:r>
          </a:p>
        </p:txBody>
      </p:sp>
      <p:grpSp>
        <p:nvGrpSpPr>
          <p:cNvPr id="340051" name="Group 83">
            <a:extLst>
              <a:ext uri="{FF2B5EF4-FFF2-40B4-BE49-F238E27FC236}">
                <a16:creationId xmlns:a16="http://schemas.microsoft.com/office/drawing/2014/main" id="{0ED1FE98-C04C-4261-B5FC-CCB4C70D882A}"/>
              </a:ext>
            </a:extLst>
          </p:cNvPr>
          <p:cNvGrpSpPr>
            <a:grpSpLocks/>
          </p:cNvGrpSpPr>
          <p:nvPr/>
        </p:nvGrpSpPr>
        <p:grpSpPr bwMode="auto">
          <a:xfrm>
            <a:off x="4258470" y="535782"/>
            <a:ext cx="3569229" cy="3481917"/>
            <a:chOff x="2846" y="634"/>
            <a:chExt cx="2698" cy="2632"/>
          </a:xfrm>
        </p:grpSpPr>
        <p:sp>
          <p:nvSpPr>
            <p:cNvPr id="340052" name="Rectangle 84">
              <a:extLst>
                <a:ext uri="{FF2B5EF4-FFF2-40B4-BE49-F238E27FC236}">
                  <a16:creationId xmlns:a16="http://schemas.microsoft.com/office/drawing/2014/main" id="{4AF6BA8A-29DB-424D-B774-E7F6440413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685632">
              <a:off x="3772" y="1844"/>
              <a:ext cx="631" cy="95"/>
            </a:xfrm>
            <a:prstGeom prst="rect">
              <a:avLst/>
            </a:prstGeom>
            <a:solidFill>
              <a:srgbClr val="99CCFF">
                <a:alpha val="50000"/>
              </a:srgbClr>
            </a:solidFill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pSp>
          <p:nvGrpSpPr>
            <p:cNvPr id="340053" name="Group 85">
              <a:extLst>
                <a:ext uri="{FF2B5EF4-FFF2-40B4-BE49-F238E27FC236}">
                  <a16:creationId xmlns:a16="http://schemas.microsoft.com/office/drawing/2014/main" id="{77EEC261-760F-4763-A0ED-C5CA989E3C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6" y="634"/>
              <a:ext cx="2698" cy="2632"/>
              <a:chOff x="2846" y="634"/>
              <a:chExt cx="2698" cy="2632"/>
            </a:xfrm>
          </p:grpSpPr>
          <p:grpSp>
            <p:nvGrpSpPr>
              <p:cNvPr id="340054" name="Group 86">
                <a:extLst>
                  <a:ext uri="{FF2B5EF4-FFF2-40B4-BE49-F238E27FC236}">
                    <a16:creationId xmlns:a16="http://schemas.microsoft.com/office/drawing/2014/main" id="{5EAE703D-337A-4BB5-A22B-A63A31B02A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6" y="634"/>
                <a:ext cx="2698" cy="2632"/>
                <a:chOff x="2846" y="634"/>
                <a:chExt cx="2698" cy="2632"/>
              </a:xfrm>
            </p:grpSpPr>
            <p:grpSp>
              <p:nvGrpSpPr>
                <p:cNvPr id="340055" name="Group 87">
                  <a:extLst>
                    <a:ext uri="{FF2B5EF4-FFF2-40B4-BE49-F238E27FC236}">
                      <a16:creationId xmlns:a16="http://schemas.microsoft.com/office/drawing/2014/main" id="{DEF9293F-C3CE-410F-885A-A93C823992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60" y="634"/>
                  <a:ext cx="599" cy="63"/>
                  <a:chOff x="3760" y="634"/>
                  <a:chExt cx="599" cy="63"/>
                </a:xfrm>
              </p:grpSpPr>
              <p:sp>
                <p:nvSpPr>
                  <p:cNvPr id="340056" name="Rectangle 88">
                    <a:extLst>
                      <a:ext uri="{FF2B5EF4-FFF2-40B4-BE49-F238E27FC236}">
                        <a16:creationId xmlns:a16="http://schemas.microsoft.com/office/drawing/2014/main" id="{4CF03C48-D9E6-4525-9209-9174E6DF28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4028" y="366"/>
                    <a:ext cx="63" cy="599"/>
                  </a:xfrm>
                  <a:prstGeom prst="rect">
                    <a:avLst/>
                  </a:prstGeom>
                  <a:solidFill>
                    <a:srgbClr val="99CCFF">
                      <a:alpha val="50000"/>
                    </a:srgbClr>
                  </a:solidFill>
                  <a:ln w="9525">
                    <a:solidFill>
                      <a:srgbClr val="99CC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340057" name="Rectangle 89">
                    <a:extLst>
                      <a:ext uri="{FF2B5EF4-FFF2-40B4-BE49-F238E27FC236}">
                        <a16:creationId xmlns:a16="http://schemas.microsoft.com/office/drawing/2014/main" id="{EBAFAA77-9361-427A-9F1F-E445C7C756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60" y="634"/>
                    <a:ext cx="599" cy="32"/>
                  </a:xfrm>
                  <a:prstGeom prst="rect">
                    <a:avLst/>
                  </a:prstGeom>
                  <a:solidFill>
                    <a:srgbClr val="FFFFFF"/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340058" name="Group 90">
                  <a:extLst>
                    <a:ext uri="{FF2B5EF4-FFF2-40B4-BE49-F238E27FC236}">
                      <a16:creationId xmlns:a16="http://schemas.microsoft.com/office/drawing/2014/main" id="{9C39229E-6114-46C3-BDFF-0E8B4423EF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46" y="1580"/>
                  <a:ext cx="2698" cy="1686"/>
                  <a:chOff x="2846" y="1580"/>
                  <a:chExt cx="2698" cy="1686"/>
                </a:xfrm>
              </p:grpSpPr>
              <p:grpSp>
                <p:nvGrpSpPr>
                  <p:cNvPr id="340059" name="Group 91">
                    <a:extLst>
                      <a:ext uri="{FF2B5EF4-FFF2-40B4-BE49-F238E27FC236}">
                        <a16:creationId xmlns:a16="http://schemas.microsoft.com/office/drawing/2014/main" id="{C57FE932-C2EB-4515-B7BD-D406788AB24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846" y="1580"/>
                    <a:ext cx="2698" cy="631"/>
                    <a:chOff x="2846" y="1580"/>
                    <a:chExt cx="2698" cy="631"/>
                  </a:xfrm>
                </p:grpSpPr>
                <p:sp>
                  <p:nvSpPr>
                    <p:cNvPr id="340060" name="Rectangle 92">
                      <a:extLst>
                        <a:ext uri="{FF2B5EF4-FFF2-40B4-BE49-F238E27FC236}">
                          <a16:creationId xmlns:a16="http://schemas.microsoft.com/office/drawing/2014/main" id="{87D001E3-A0F2-49CE-9FC1-459E2F7D405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-2685632">
                      <a:off x="4391" y="1864"/>
                      <a:ext cx="631" cy="95"/>
                    </a:xfrm>
                    <a:prstGeom prst="rect">
                      <a:avLst/>
                    </a:prstGeom>
                    <a:solidFill>
                      <a:srgbClr val="99CCFF">
                        <a:alpha val="50000"/>
                      </a:srgbClr>
                    </a:solidFill>
                    <a:ln w="9525">
                      <a:solidFill>
                        <a:schemeClr val="hlink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61" name="Oval 93">
                      <a:extLst>
                        <a:ext uri="{FF2B5EF4-FFF2-40B4-BE49-F238E27FC236}">
                          <a16:creationId xmlns:a16="http://schemas.microsoft.com/office/drawing/2014/main" id="{5CDB1DFB-D718-412F-B57F-67E08E482A0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46" y="1580"/>
                      <a:ext cx="95" cy="631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chemeClr val="bg2"/>
                        </a:gs>
                        <a:gs pos="100000">
                          <a:schemeClr val="accent1"/>
                        </a:gs>
                      </a:gsLst>
                      <a:path path="shape">
                        <a:fillToRect l="50000" t="50000" r="50000" b="50000"/>
                      </a:path>
                    </a:gra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grpSp>
                  <p:nvGrpSpPr>
                    <p:cNvPr id="340062" name="Group 94">
                      <a:extLst>
                        <a:ext uri="{FF2B5EF4-FFF2-40B4-BE49-F238E27FC236}">
                          <a16:creationId xmlns:a16="http://schemas.microsoft.com/office/drawing/2014/main" id="{B1517551-1C90-4AED-8BD7-76CBF10F945A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481" y="1608"/>
                      <a:ext cx="63" cy="599"/>
                      <a:chOff x="5467" y="1654"/>
                      <a:chExt cx="63" cy="599"/>
                    </a:xfrm>
                  </p:grpSpPr>
                  <p:sp>
                    <p:nvSpPr>
                      <p:cNvPr id="340063" name="Rectangle 95">
                        <a:extLst>
                          <a:ext uri="{FF2B5EF4-FFF2-40B4-BE49-F238E27FC236}">
                            <a16:creationId xmlns:a16="http://schemas.microsoft.com/office/drawing/2014/main" id="{2DB39AEA-10E5-491A-B1E7-DA2187E359B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467" y="1654"/>
                        <a:ext cx="63" cy="599"/>
                      </a:xfrm>
                      <a:prstGeom prst="rect">
                        <a:avLst/>
                      </a:prstGeom>
                      <a:solidFill>
                        <a:srgbClr val="99CCFF">
                          <a:alpha val="50000"/>
                        </a:srgbClr>
                      </a:solidFill>
                      <a:ln w="9525">
                        <a:solidFill>
                          <a:srgbClr val="99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  <p:sp>
                    <p:nvSpPr>
                      <p:cNvPr id="340064" name="Rectangle 96">
                        <a:extLst>
                          <a:ext uri="{FF2B5EF4-FFF2-40B4-BE49-F238E27FC236}">
                            <a16:creationId xmlns:a16="http://schemas.microsoft.com/office/drawing/2014/main" id="{9E23D029-2063-4530-BF19-42207A4F847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499" y="1654"/>
                        <a:ext cx="31" cy="59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</p:grpSp>
                <p:sp>
                  <p:nvSpPr>
                    <p:cNvPr id="340065" name="Line 97">
                      <a:extLst>
                        <a:ext uri="{FF2B5EF4-FFF2-40B4-BE49-F238E27FC236}">
                          <a16:creationId xmlns:a16="http://schemas.microsoft.com/office/drawing/2014/main" id="{EA36FE72-6CCC-4F4C-A032-52DC3B470B2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87" y="1706"/>
                      <a:ext cx="441" cy="410"/>
                    </a:xfrm>
                    <a:prstGeom prst="line">
                      <a:avLst/>
                    </a:prstGeom>
                    <a:noFill/>
                    <a:ln w="57150" cmpd="thinThick">
                      <a:solidFill>
                        <a:schemeClr val="accent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</p:grpSp>
              <p:grpSp>
                <p:nvGrpSpPr>
                  <p:cNvPr id="340066" name="Group 98">
                    <a:extLst>
                      <a:ext uri="{FF2B5EF4-FFF2-40B4-BE49-F238E27FC236}">
                        <a16:creationId xmlns:a16="http://schemas.microsoft.com/office/drawing/2014/main" id="{483CFB16-D97A-41DE-9048-97449AA939C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002" y="2906"/>
                    <a:ext cx="253" cy="360"/>
                    <a:chOff x="4002" y="2906"/>
                    <a:chExt cx="253" cy="360"/>
                  </a:xfrm>
                </p:grpSpPr>
                <p:grpSp>
                  <p:nvGrpSpPr>
                    <p:cNvPr id="340067" name="Group 99">
                      <a:extLst>
                        <a:ext uri="{FF2B5EF4-FFF2-40B4-BE49-F238E27FC236}">
                          <a16:creationId xmlns:a16="http://schemas.microsoft.com/office/drawing/2014/main" id="{E06E15FB-200E-482B-8C09-AAA41B7F31F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02" y="2906"/>
                      <a:ext cx="206" cy="360"/>
                      <a:chOff x="4002" y="2906"/>
                      <a:chExt cx="206" cy="360"/>
                    </a:xfrm>
                  </p:grpSpPr>
                  <p:sp>
                    <p:nvSpPr>
                      <p:cNvPr id="340068" name="Freeform 100">
                        <a:extLst>
                          <a:ext uri="{FF2B5EF4-FFF2-40B4-BE49-F238E27FC236}">
                            <a16:creationId xmlns:a16="http://schemas.microsoft.com/office/drawing/2014/main" id="{9746B7F7-CDC2-43D8-9B2F-D3D352C41D5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002" y="2957"/>
                        <a:ext cx="103" cy="258"/>
                      </a:xfrm>
                      <a:custGeom>
                        <a:avLst/>
                        <a:gdLst>
                          <a:gd name="T0" fmla="*/ 0 w 144"/>
                          <a:gd name="T1" fmla="*/ 0 h 288"/>
                          <a:gd name="T2" fmla="*/ 48 w 144"/>
                          <a:gd name="T3" fmla="*/ 96 h 288"/>
                          <a:gd name="T4" fmla="*/ 144 w 144"/>
                          <a:gd name="T5" fmla="*/ 288 h 28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144" h="288">
                            <a:moveTo>
                              <a:pt x="0" y="0"/>
                            </a:moveTo>
                            <a:cubicBezTo>
                              <a:pt x="12" y="24"/>
                              <a:pt x="24" y="48"/>
                              <a:pt x="48" y="96"/>
                            </a:cubicBezTo>
                            <a:cubicBezTo>
                              <a:pt x="72" y="144"/>
                              <a:pt x="128" y="256"/>
                              <a:pt x="144" y="288"/>
                            </a:cubicBezTo>
                          </a:path>
                        </a:pathLst>
                      </a:cu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  <p:sp>
                    <p:nvSpPr>
                      <p:cNvPr id="340069" name="Freeform 101">
                        <a:extLst>
                          <a:ext uri="{FF2B5EF4-FFF2-40B4-BE49-F238E27FC236}">
                            <a16:creationId xmlns:a16="http://schemas.microsoft.com/office/drawing/2014/main" id="{243578B5-15C3-44F6-8460-DE1C4AF1E03A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rot="1089042">
                        <a:off x="4105" y="2906"/>
                        <a:ext cx="52" cy="309"/>
                      </a:xfrm>
                      <a:custGeom>
                        <a:avLst/>
                        <a:gdLst>
                          <a:gd name="T0" fmla="*/ 0 w 56"/>
                          <a:gd name="T1" fmla="*/ 0 h 384"/>
                          <a:gd name="T2" fmla="*/ 48 w 56"/>
                          <a:gd name="T3" fmla="*/ 192 h 384"/>
                          <a:gd name="T4" fmla="*/ 48 w 56"/>
                          <a:gd name="T5" fmla="*/ 384 h 38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56" h="384">
                            <a:moveTo>
                              <a:pt x="0" y="0"/>
                            </a:moveTo>
                            <a:cubicBezTo>
                              <a:pt x="20" y="64"/>
                              <a:pt x="40" y="128"/>
                              <a:pt x="48" y="192"/>
                            </a:cubicBezTo>
                            <a:cubicBezTo>
                              <a:pt x="56" y="256"/>
                              <a:pt x="48" y="352"/>
                              <a:pt x="48" y="384"/>
                            </a:cubicBezTo>
                          </a:path>
                        </a:pathLst>
                      </a:custGeom>
                      <a:noFill/>
                      <a:ln w="38100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  <p:sp>
                    <p:nvSpPr>
                      <p:cNvPr id="340070" name="Freeform 102">
                        <a:extLst>
                          <a:ext uri="{FF2B5EF4-FFF2-40B4-BE49-F238E27FC236}">
                            <a16:creationId xmlns:a16="http://schemas.microsoft.com/office/drawing/2014/main" id="{83953226-8FEC-41E7-8514-EA44197ABF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 rot="1089042">
                        <a:off x="4157" y="2906"/>
                        <a:ext cx="51" cy="309"/>
                      </a:xfrm>
                      <a:custGeom>
                        <a:avLst/>
                        <a:gdLst>
                          <a:gd name="T0" fmla="*/ 0 w 56"/>
                          <a:gd name="T1" fmla="*/ 0 h 384"/>
                          <a:gd name="T2" fmla="*/ 48 w 56"/>
                          <a:gd name="T3" fmla="*/ 192 h 384"/>
                          <a:gd name="T4" fmla="*/ 48 w 56"/>
                          <a:gd name="T5" fmla="*/ 384 h 38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56" h="384">
                            <a:moveTo>
                              <a:pt x="0" y="0"/>
                            </a:moveTo>
                            <a:cubicBezTo>
                              <a:pt x="20" y="64"/>
                              <a:pt x="40" y="128"/>
                              <a:pt x="48" y="192"/>
                            </a:cubicBezTo>
                            <a:cubicBezTo>
                              <a:pt x="56" y="256"/>
                              <a:pt x="48" y="352"/>
                              <a:pt x="48" y="384"/>
                            </a:cubicBezTo>
                          </a:path>
                        </a:pathLst>
                      </a:custGeom>
                      <a:noFill/>
                      <a:ln w="57150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  <p:sp>
                    <p:nvSpPr>
                      <p:cNvPr id="340071" name="Freeform 103">
                        <a:extLst>
                          <a:ext uri="{FF2B5EF4-FFF2-40B4-BE49-F238E27FC236}">
                            <a16:creationId xmlns:a16="http://schemas.microsoft.com/office/drawing/2014/main" id="{75FFE472-6A61-4436-914F-4E04D96F2515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157" y="3163"/>
                        <a:ext cx="1" cy="103"/>
                      </a:xfrm>
                      <a:custGeom>
                        <a:avLst/>
                        <a:gdLst>
                          <a:gd name="T0" fmla="*/ 0 w 1"/>
                          <a:gd name="T1" fmla="*/ 0 h 96"/>
                          <a:gd name="T2" fmla="*/ 0 w 1"/>
                          <a:gd name="T3" fmla="*/ 96 h 9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</a:cxnLst>
                        <a:rect l="0" t="0" r="r" b="b"/>
                        <a:pathLst>
                          <a:path w="1" h="96">
                            <a:moveTo>
                              <a:pt x="0" y="0"/>
                            </a:moveTo>
                            <a:cubicBezTo>
                              <a:pt x="0" y="40"/>
                              <a:pt x="0" y="80"/>
                              <a:pt x="0" y="96"/>
                            </a:cubicBezTo>
                          </a:path>
                        </a:pathLst>
                      </a:custGeom>
                      <a:noFill/>
                      <a:ln w="38100" cmpd="sng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 sz="2333"/>
                      </a:p>
                    </p:txBody>
                  </p:sp>
                </p:grpSp>
                <p:sp>
                  <p:nvSpPr>
                    <p:cNvPr id="340072" name="Oval 104">
                      <a:extLst>
                        <a:ext uri="{FF2B5EF4-FFF2-40B4-BE49-F238E27FC236}">
                          <a16:creationId xmlns:a16="http://schemas.microsoft.com/office/drawing/2014/main" id="{8024FD4C-11A4-4E30-BC64-629157E2FC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38" y="2942"/>
                      <a:ext cx="109" cy="72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3" name="Line 105">
                      <a:extLst>
                        <a:ext uri="{FF2B5EF4-FFF2-40B4-BE49-F238E27FC236}">
                          <a16:creationId xmlns:a16="http://schemas.microsoft.com/office/drawing/2014/main" id="{1F8AF750-4018-487D-BC73-4CF51AF5AFC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47" y="2906"/>
                      <a:ext cx="10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4" name="Line 106">
                      <a:extLst>
                        <a:ext uri="{FF2B5EF4-FFF2-40B4-BE49-F238E27FC236}">
                          <a16:creationId xmlns:a16="http://schemas.microsoft.com/office/drawing/2014/main" id="{01E825C8-BF2A-41EC-A7D5-FD891C6369E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47" y="2942"/>
                      <a:ext cx="108" cy="3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5" name="Line 107">
                      <a:extLst>
                        <a:ext uri="{FF2B5EF4-FFF2-40B4-BE49-F238E27FC236}">
                          <a16:creationId xmlns:a16="http://schemas.microsoft.com/office/drawing/2014/main" id="{9B2F4F40-6CB4-40E9-84C7-6003A18DB12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47" y="3014"/>
                      <a:ext cx="10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6" name="Line 108">
                      <a:extLst>
                        <a:ext uri="{FF2B5EF4-FFF2-40B4-BE49-F238E27FC236}">
                          <a16:creationId xmlns:a16="http://schemas.microsoft.com/office/drawing/2014/main" id="{2E7167AF-2B70-4104-B222-1B529956D64B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47" y="3050"/>
                      <a:ext cx="108" cy="36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7" name="Line 109">
                      <a:extLst>
                        <a:ext uri="{FF2B5EF4-FFF2-40B4-BE49-F238E27FC236}">
                          <a16:creationId xmlns:a16="http://schemas.microsoft.com/office/drawing/2014/main" id="{0DA52A71-6213-4655-BE5B-D1B2C4BEC55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47" y="3086"/>
                      <a:ext cx="72" cy="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40078" name="Line 110">
                      <a:extLst>
                        <a:ext uri="{FF2B5EF4-FFF2-40B4-BE49-F238E27FC236}">
                          <a16:creationId xmlns:a16="http://schemas.microsoft.com/office/drawing/2014/main" id="{514704E2-854B-46DA-96A9-47BFCA683CD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10" y="3122"/>
                      <a:ext cx="73" cy="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</p:grpSp>
            </p:grpSp>
          </p:grpSp>
          <p:sp>
            <p:nvSpPr>
              <p:cNvPr id="340079" name="Line 111">
                <a:extLst>
                  <a:ext uri="{FF2B5EF4-FFF2-40B4-BE49-F238E27FC236}">
                    <a16:creationId xmlns:a16="http://schemas.microsoft.com/office/drawing/2014/main" id="{1D06809B-E797-4391-9988-8E83D2623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2" y="2905"/>
                <a:ext cx="108" cy="2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3DBEDBC-823E-3C09-04E1-A57DD30CDF3F}"/>
              </a:ext>
            </a:extLst>
          </p:cNvPr>
          <p:cNvSpPr txBox="1"/>
          <p:nvPr/>
        </p:nvSpPr>
        <p:spPr>
          <a:xfrm>
            <a:off x="2673032" y="4530544"/>
            <a:ext cx="4629148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>
                <a:solidFill>
                  <a:srgbClr val="FF0000"/>
                </a:solidFill>
              </a:rPr>
              <a:t>思考：补偿板的作用是什么？</a:t>
            </a:r>
            <a:endParaRPr lang="zh-CN" altLang="en-US" sz="2333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51B81821-771A-F833-43BB-1AE4DED94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78" y="504229"/>
            <a:ext cx="389532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333" dirty="0">
                <a:solidFill>
                  <a:srgbClr val="3333FF"/>
                </a:solidFill>
              </a:rPr>
              <a:t>一、</a:t>
            </a:r>
            <a:r>
              <a:rPr lang="zh-CN" altLang="zh-CN" sz="2333" kern="100" dirty="0">
                <a:solidFill>
                  <a:srgbClr val="3333FF"/>
                </a:solidFill>
                <a:cs typeface="Times New Roman" panose="02020603050405020304" pitchFamily="18" charset="0"/>
              </a:rPr>
              <a:t>迈克耳孙干涉仪装置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4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0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3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4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39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4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3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33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4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3" grpId="0" autoUpdateAnimBg="0"/>
      <p:bldP spid="339974" grpId="0" autoUpdateAnimBg="0"/>
      <p:bldP spid="339975" grpId="0" autoUpdateAnimBg="0"/>
      <p:bldP spid="339976" grpId="0" autoUpdateAnimBg="0"/>
      <p:bldP spid="339978" grpId="0" autoUpdateAnimBg="0"/>
      <p:bldP spid="339979" grpId="0" autoUpdateAnimBg="0"/>
      <p:bldP spid="340015" grpId="0" autoUpdateAnimBg="0"/>
      <p:bldP spid="340016" grpId="0" autoUpdateAnimBg="0"/>
      <p:bldP spid="340017" grpId="0" autoUpdateAnimBg="0"/>
      <p:bldP spid="340018" grpId="0" autoUpdateAnimBg="0"/>
      <p:bldP spid="340019" grpId="0" autoUpdateAnimBg="0"/>
      <p:bldP spid="340020" grpId="0" autoUpdateAnimBg="0"/>
      <p:bldP spid="340021" grpId="0" autoUpdateAnimBg="0"/>
      <p:bldP spid="340022" grpId="0" autoUpdateAnimBg="0"/>
      <p:bldP spid="340023" grpId="0" autoUpdateAnimBg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0">
            <a:extLst>
              <a:ext uri="{FF2B5EF4-FFF2-40B4-BE49-F238E27FC236}">
                <a16:creationId xmlns:a16="http://schemas.microsoft.com/office/drawing/2014/main" id="{3435848F-D63F-45A2-41DE-C2E96E9588CD}"/>
              </a:ext>
            </a:extLst>
          </p:cNvPr>
          <p:cNvGrpSpPr>
            <a:grpSpLocks/>
          </p:cNvGrpSpPr>
          <p:nvPr/>
        </p:nvGrpSpPr>
        <p:grpSpPr bwMode="auto">
          <a:xfrm>
            <a:off x="6736292" y="1781870"/>
            <a:ext cx="825500" cy="889000"/>
            <a:chOff x="5136" y="816"/>
            <a:chExt cx="624" cy="672"/>
          </a:xfrm>
        </p:grpSpPr>
        <p:sp>
          <p:nvSpPr>
            <p:cNvPr id="29698" name="Line 41">
              <a:extLst>
                <a:ext uri="{FF2B5EF4-FFF2-40B4-BE49-F238E27FC236}">
                  <a16:creationId xmlns:a16="http://schemas.microsoft.com/office/drawing/2014/main" id="{6DF1CF90-16D9-C941-1C1E-EA14A19ED6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6" y="816"/>
              <a:ext cx="480" cy="240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699" name="Line 42">
              <a:extLst>
                <a:ext uri="{FF2B5EF4-FFF2-40B4-BE49-F238E27FC236}">
                  <a16:creationId xmlns:a16="http://schemas.microsoft.com/office/drawing/2014/main" id="{B517BAD5-3D5F-9507-E99E-6871D24193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6" y="1152"/>
              <a:ext cx="624" cy="336"/>
            </a:xfrm>
            <a:prstGeom prst="line">
              <a:avLst/>
            </a:prstGeom>
            <a:noFill/>
            <a:ln w="38100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CEF918F-C37F-E37E-BC23-95CA0365DC57}"/>
              </a:ext>
            </a:extLst>
          </p:cNvPr>
          <p:cNvGrpSpPr>
            <a:grpSpLocks/>
          </p:cNvGrpSpPr>
          <p:nvPr/>
        </p:nvGrpSpPr>
        <p:grpSpPr bwMode="auto">
          <a:xfrm>
            <a:off x="1858698" y="1931360"/>
            <a:ext cx="762000" cy="1524000"/>
            <a:chOff x="2496" y="912"/>
            <a:chExt cx="576" cy="1152"/>
          </a:xfrm>
        </p:grpSpPr>
        <p:sp>
          <p:nvSpPr>
            <p:cNvPr id="29701" name="Line 3">
              <a:extLst>
                <a:ext uri="{FF2B5EF4-FFF2-40B4-BE49-F238E27FC236}">
                  <a16:creationId xmlns:a16="http://schemas.microsoft.com/office/drawing/2014/main" id="{35AF582E-5473-A997-0594-DAFD4544F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7" y="912"/>
              <a:ext cx="535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2" name="Line 4">
              <a:extLst>
                <a:ext uri="{FF2B5EF4-FFF2-40B4-BE49-F238E27FC236}">
                  <a16:creationId xmlns:a16="http://schemas.microsoft.com/office/drawing/2014/main" id="{1EF2ED52-0DDC-C5A2-C540-AF1E7B39B0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1104"/>
              <a:ext cx="535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3" name="Line 5">
              <a:extLst>
                <a:ext uri="{FF2B5EF4-FFF2-40B4-BE49-F238E27FC236}">
                  <a16:creationId xmlns:a16="http://schemas.microsoft.com/office/drawing/2014/main" id="{B1C8A84A-90BB-E238-B5A4-E695FDDE87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1296"/>
              <a:ext cx="535" cy="2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4" name="Line 6">
              <a:extLst>
                <a:ext uri="{FF2B5EF4-FFF2-40B4-BE49-F238E27FC236}">
                  <a16:creationId xmlns:a16="http://schemas.microsoft.com/office/drawing/2014/main" id="{0451C0D3-BE8E-9742-F704-FF840DB196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7" y="1651"/>
              <a:ext cx="535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5" name="Line 7">
              <a:extLst>
                <a:ext uri="{FF2B5EF4-FFF2-40B4-BE49-F238E27FC236}">
                  <a16:creationId xmlns:a16="http://schemas.microsoft.com/office/drawing/2014/main" id="{32722260-CD65-2755-441E-634D2F42E8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7" y="1843"/>
              <a:ext cx="494" cy="2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6" name="Line 8">
              <a:extLst>
                <a:ext uri="{FF2B5EF4-FFF2-40B4-BE49-F238E27FC236}">
                  <a16:creationId xmlns:a16="http://schemas.microsoft.com/office/drawing/2014/main" id="{EE810CA8-94BC-BE1F-4E20-8804A35BE9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1488"/>
              <a:ext cx="48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4" name="Group 9">
            <a:extLst>
              <a:ext uri="{FF2B5EF4-FFF2-40B4-BE49-F238E27FC236}">
                <a16:creationId xmlns:a16="http://schemas.microsoft.com/office/drawing/2014/main" id="{8672A709-779C-93EE-7666-A263B773133C}"/>
              </a:ext>
            </a:extLst>
          </p:cNvPr>
          <p:cNvGrpSpPr>
            <a:grpSpLocks/>
          </p:cNvGrpSpPr>
          <p:nvPr/>
        </p:nvGrpSpPr>
        <p:grpSpPr bwMode="auto">
          <a:xfrm>
            <a:off x="6768042" y="1484214"/>
            <a:ext cx="1016000" cy="2186781"/>
            <a:chOff x="4224" y="891"/>
            <a:chExt cx="768" cy="1653"/>
          </a:xfrm>
        </p:grpSpPr>
        <p:sp>
          <p:nvSpPr>
            <p:cNvPr id="29708" name="Line 10">
              <a:extLst>
                <a:ext uri="{FF2B5EF4-FFF2-40B4-BE49-F238E27FC236}">
                  <a16:creationId xmlns:a16="http://schemas.microsoft.com/office/drawing/2014/main" id="{C25C570C-4471-9241-0C1F-8A3E603BB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891"/>
              <a:ext cx="768" cy="131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09" name="Line 11">
              <a:extLst>
                <a:ext uri="{FF2B5EF4-FFF2-40B4-BE49-F238E27FC236}">
                  <a16:creationId xmlns:a16="http://schemas.microsoft.com/office/drawing/2014/main" id="{2617D354-7B92-2151-B792-8060EA7A2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344"/>
              <a:ext cx="576" cy="96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0" name="Line 12">
              <a:extLst>
                <a:ext uri="{FF2B5EF4-FFF2-40B4-BE49-F238E27FC236}">
                  <a16:creationId xmlns:a16="http://schemas.microsoft.com/office/drawing/2014/main" id="{60382CA1-E317-37B4-4D30-778BA4925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773"/>
              <a:ext cx="384" cy="67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1" name="Line 13">
              <a:extLst>
                <a:ext uri="{FF2B5EF4-FFF2-40B4-BE49-F238E27FC236}">
                  <a16:creationId xmlns:a16="http://schemas.microsoft.com/office/drawing/2014/main" id="{32812897-245E-142D-ED40-99B649C46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2208"/>
              <a:ext cx="192" cy="3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5" name="Group 14">
            <a:extLst>
              <a:ext uri="{FF2B5EF4-FFF2-40B4-BE49-F238E27FC236}">
                <a16:creationId xmlns:a16="http://schemas.microsoft.com/office/drawing/2014/main" id="{7F5DE310-7492-C41D-53F4-C31CDAE118C2}"/>
              </a:ext>
            </a:extLst>
          </p:cNvPr>
          <p:cNvGrpSpPr>
            <a:grpSpLocks/>
          </p:cNvGrpSpPr>
          <p:nvPr/>
        </p:nvGrpSpPr>
        <p:grpSpPr bwMode="auto">
          <a:xfrm>
            <a:off x="6768042" y="3144474"/>
            <a:ext cx="1524000" cy="1489604"/>
            <a:chOff x="480" y="2153"/>
            <a:chExt cx="1152" cy="1126"/>
          </a:xfrm>
        </p:grpSpPr>
        <p:sp>
          <p:nvSpPr>
            <p:cNvPr id="29713" name="Line 15">
              <a:extLst>
                <a:ext uri="{FF2B5EF4-FFF2-40B4-BE49-F238E27FC236}">
                  <a16:creationId xmlns:a16="http://schemas.microsoft.com/office/drawing/2014/main" id="{9023BE99-749F-BE04-F1CC-847E644A0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8" y="2153"/>
              <a:ext cx="184" cy="35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4" name="Line 16">
              <a:extLst>
                <a:ext uri="{FF2B5EF4-FFF2-40B4-BE49-F238E27FC236}">
                  <a16:creationId xmlns:a16="http://schemas.microsoft.com/office/drawing/2014/main" id="{CF033B3E-E30C-7F27-EFA9-16C58E81B3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623"/>
              <a:ext cx="184" cy="35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5" name="Line 17">
              <a:extLst>
                <a:ext uri="{FF2B5EF4-FFF2-40B4-BE49-F238E27FC236}">
                  <a16:creationId xmlns:a16="http://schemas.microsoft.com/office/drawing/2014/main" id="{5DE3EC20-CB40-88F4-2EFC-041F65D2D1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208"/>
              <a:ext cx="184" cy="35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6" name="Line 18">
              <a:extLst>
                <a:ext uri="{FF2B5EF4-FFF2-40B4-BE49-F238E27FC236}">
                  <a16:creationId xmlns:a16="http://schemas.microsoft.com/office/drawing/2014/main" id="{3C6AA13D-4ABD-FDFE-BD88-FC040D9B2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304"/>
              <a:ext cx="185" cy="35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7" name="Line 19">
              <a:extLst>
                <a:ext uri="{FF2B5EF4-FFF2-40B4-BE49-F238E27FC236}">
                  <a16:creationId xmlns:a16="http://schemas.microsoft.com/office/drawing/2014/main" id="{D7335577-4603-212B-BBD6-7AB934DE3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448"/>
              <a:ext cx="144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18" name="Line 20">
              <a:extLst>
                <a:ext uri="{FF2B5EF4-FFF2-40B4-BE49-F238E27FC236}">
                  <a16:creationId xmlns:a16="http://schemas.microsoft.com/office/drawing/2014/main" id="{50112173-1395-2D35-DABB-A47D6C8ED1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" y="2528"/>
              <a:ext cx="136" cy="25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pSp>
          <p:nvGrpSpPr>
            <p:cNvPr id="29719" name="Group 21">
              <a:extLst>
                <a:ext uri="{FF2B5EF4-FFF2-40B4-BE49-F238E27FC236}">
                  <a16:creationId xmlns:a16="http://schemas.microsoft.com/office/drawing/2014/main" id="{E5BD1E95-84AF-E88D-3A48-D61679079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5" y="2344"/>
              <a:ext cx="827" cy="832"/>
              <a:chOff x="1968" y="3496"/>
              <a:chExt cx="827" cy="832"/>
            </a:xfrm>
          </p:grpSpPr>
          <p:graphicFrame>
            <p:nvGraphicFramePr>
              <p:cNvPr id="29720" name="Object 22">
                <a:extLst>
                  <a:ext uri="{FF2B5EF4-FFF2-40B4-BE49-F238E27FC236}">
                    <a16:creationId xmlns:a16="http://schemas.microsoft.com/office/drawing/2014/main" id="{65FF0D78-DC98-0099-2821-7C9BFB527C3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1968" y="3825"/>
              <a:ext cx="203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" imgW="164885" imgH="405872" progId="Equation.3">
                      <p:embed/>
                    </p:oleObj>
                  </mc:Choice>
                  <mc:Fallback>
                    <p:oleObj r:id="rId3" imgW="164885" imgH="405872" progId="Equation.3">
                      <p:embed/>
                      <p:pic>
                        <p:nvPicPr>
                          <p:cNvPr id="29720" name="Object 22">
                            <a:extLst>
                              <a:ext uri="{FF2B5EF4-FFF2-40B4-BE49-F238E27FC236}">
                                <a16:creationId xmlns:a16="http://schemas.microsoft.com/office/drawing/2014/main" id="{65FF0D78-DC98-0099-2821-7C9BFB527C3F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8" y="3825"/>
                            <a:ext cx="203" cy="5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21" name="Object 23">
                <a:extLst>
                  <a:ext uri="{FF2B5EF4-FFF2-40B4-BE49-F238E27FC236}">
                    <a16:creationId xmlns:a16="http://schemas.microsoft.com/office/drawing/2014/main" id="{497A8978-F4D4-5D64-BC34-197ED8BA166D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160" y="3688"/>
              <a:ext cx="203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164885" imgH="405872" progId="Equation.3">
                      <p:embed/>
                    </p:oleObj>
                  </mc:Choice>
                  <mc:Fallback>
                    <p:oleObj r:id="rId5" imgW="164885" imgH="405872" progId="Equation.3">
                      <p:embed/>
                      <p:pic>
                        <p:nvPicPr>
                          <p:cNvPr id="29721" name="Object 23">
                            <a:extLst>
                              <a:ext uri="{FF2B5EF4-FFF2-40B4-BE49-F238E27FC236}">
                                <a16:creationId xmlns:a16="http://schemas.microsoft.com/office/drawing/2014/main" id="{497A8978-F4D4-5D64-BC34-197ED8BA166D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60" y="3688"/>
                            <a:ext cx="203" cy="5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22" name="Object 24">
                <a:extLst>
                  <a:ext uri="{FF2B5EF4-FFF2-40B4-BE49-F238E27FC236}">
                    <a16:creationId xmlns:a16="http://schemas.microsoft.com/office/drawing/2014/main" id="{353416FA-75A3-1C54-242E-62E10F5D5BC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389" y="3592"/>
              <a:ext cx="203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7" imgW="164885" imgH="405872" progId="Equation.3">
                      <p:embed/>
                    </p:oleObj>
                  </mc:Choice>
                  <mc:Fallback>
                    <p:oleObj r:id="rId7" imgW="164885" imgH="405872" progId="Equation.3">
                      <p:embed/>
                      <p:pic>
                        <p:nvPicPr>
                          <p:cNvPr id="29722" name="Object 24">
                            <a:extLst>
                              <a:ext uri="{FF2B5EF4-FFF2-40B4-BE49-F238E27FC236}">
                                <a16:creationId xmlns:a16="http://schemas.microsoft.com/office/drawing/2014/main" id="{353416FA-75A3-1C54-242E-62E10F5D5BC9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89" y="3592"/>
                            <a:ext cx="203" cy="5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23" name="Object 25">
                <a:extLst>
                  <a:ext uri="{FF2B5EF4-FFF2-40B4-BE49-F238E27FC236}">
                    <a16:creationId xmlns:a16="http://schemas.microsoft.com/office/drawing/2014/main" id="{40531336-F728-4FE9-E215-1E0986D095AF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592" y="3496"/>
              <a:ext cx="203" cy="5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164885" imgH="405872" progId="Equation.3">
                      <p:embed/>
                    </p:oleObj>
                  </mc:Choice>
                  <mc:Fallback>
                    <p:oleObj r:id="rId9" imgW="164885" imgH="405872" progId="Equation.3">
                      <p:embed/>
                      <p:pic>
                        <p:nvPicPr>
                          <p:cNvPr id="29723" name="Object 25">
                            <a:extLst>
                              <a:ext uri="{FF2B5EF4-FFF2-40B4-BE49-F238E27FC236}">
                                <a16:creationId xmlns:a16="http://schemas.microsoft.com/office/drawing/2014/main" id="{40531336-F728-4FE9-E215-1E0986D095AF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92" y="3496"/>
                            <a:ext cx="203" cy="5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9724" name="Object 26">
              <a:extLst>
                <a:ext uri="{FF2B5EF4-FFF2-40B4-BE49-F238E27FC236}">
                  <a16:creationId xmlns:a16="http://schemas.microsoft.com/office/drawing/2014/main" id="{5E7E1276-EEA7-E898-A823-C2830A93B7D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661" y="2776"/>
            <a:ext cx="203" cy="5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164885" imgH="405872" progId="Equation.3">
                    <p:embed/>
                  </p:oleObj>
                </mc:Choice>
                <mc:Fallback>
                  <p:oleObj r:id="rId11" imgW="164885" imgH="405872" progId="Equation.3">
                    <p:embed/>
                    <p:pic>
                      <p:nvPicPr>
                        <p:cNvPr id="29724" name="Object 26">
                          <a:extLst>
                            <a:ext uri="{FF2B5EF4-FFF2-40B4-BE49-F238E27FC236}">
                              <a16:creationId xmlns:a16="http://schemas.microsoft.com/office/drawing/2014/main" id="{5E7E1276-EEA7-E898-A823-C2830A93B7D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" y="2776"/>
                          <a:ext cx="203" cy="5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7">
            <a:extLst>
              <a:ext uri="{FF2B5EF4-FFF2-40B4-BE49-F238E27FC236}">
                <a16:creationId xmlns:a16="http://schemas.microsoft.com/office/drawing/2014/main" id="{17795E7F-4599-6880-42C5-7E23C981F100}"/>
              </a:ext>
            </a:extLst>
          </p:cNvPr>
          <p:cNvGrpSpPr>
            <a:grpSpLocks/>
          </p:cNvGrpSpPr>
          <p:nvPr/>
        </p:nvGrpSpPr>
        <p:grpSpPr bwMode="auto">
          <a:xfrm>
            <a:off x="6200511" y="841276"/>
            <a:ext cx="570178" cy="3145896"/>
            <a:chOff x="51" y="432"/>
            <a:chExt cx="431" cy="2378"/>
          </a:xfrm>
        </p:grpSpPr>
        <p:sp>
          <p:nvSpPr>
            <p:cNvPr id="29726" name="Line 28">
              <a:extLst>
                <a:ext uri="{FF2B5EF4-FFF2-40B4-BE49-F238E27FC236}">
                  <a16:creationId xmlns:a16="http://schemas.microsoft.com/office/drawing/2014/main" id="{508D4530-4734-C5E5-2097-A8CCFA15DF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" y="449"/>
              <a:ext cx="0" cy="2179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34173" name="Text Box 29">
              <a:extLst>
                <a:ext uri="{FF2B5EF4-FFF2-40B4-BE49-F238E27FC236}">
                  <a16:creationId xmlns:a16="http://schemas.microsoft.com/office/drawing/2014/main" id="{8CD9EAFE-C8F6-E7AE-74F0-EBB502C5A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" y="2469"/>
              <a:ext cx="347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zh-CN" altLang="en-US" sz="2333" i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lang="en-US" altLang="zh-CN" sz="2333" i="1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9728" name="Text Box 30">
              <a:extLst>
                <a:ext uri="{FF2B5EF4-FFF2-40B4-BE49-F238E27FC236}">
                  <a16:creationId xmlns:a16="http://schemas.microsoft.com/office/drawing/2014/main" id="{854DE0FF-E938-E5A3-B149-273FDEB16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432"/>
              <a:ext cx="290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>
                  <a:solidFill>
                    <a:schemeClr val="accent2"/>
                  </a:solidFill>
                </a:rPr>
                <a:t>A</a:t>
              </a: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BC173D4B-B14E-B99B-CDED-3D8BBFCE338D}"/>
              </a:ext>
            </a:extLst>
          </p:cNvPr>
          <p:cNvGrpSpPr>
            <a:grpSpLocks/>
          </p:cNvGrpSpPr>
          <p:nvPr/>
        </p:nvGrpSpPr>
        <p:grpSpPr bwMode="auto">
          <a:xfrm>
            <a:off x="6704542" y="2019995"/>
            <a:ext cx="127000" cy="698500"/>
            <a:chOff x="768" y="1104"/>
            <a:chExt cx="96" cy="624"/>
          </a:xfrm>
        </p:grpSpPr>
        <p:sp>
          <p:nvSpPr>
            <p:cNvPr id="29730" name="Oval 32">
              <a:extLst>
                <a:ext uri="{FF2B5EF4-FFF2-40B4-BE49-F238E27FC236}">
                  <a16:creationId xmlns:a16="http://schemas.microsoft.com/office/drawing/2014/main" id="{A7D094BF-3ECF-434D-69E4-32CA44CF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sp>
          <p:nvSpPr>
            <p:cNvPr id="29731" name="Oval 33">
              <a:extLst>
                <a:ext uri="{FF2B5EF4-FFF2-40B4-BE49-F238E27FC236}">
                  <a16:creationId xmlns:a16="http://schemas.microsoft.com/office/drawing/2014/main" id="{DA2FB8A3-3EE3-7734-0699-1AD540D49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96" cy="9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</p:grpSp>
      <p:grpSp>
        <p:nvGrpSpPr>
          <p:cNvPr id="9" name="Group 34">
            <a:extLst>
              <a:ext uri="{FF2B5EF4-FFF2-40B4-BE49-F238E27FC236}">
                <a16:creationId xmlns:a16="http://schemas.microsoft.com/office/drawing/2014/main" id="{114A8299-BEE5-C2D7-9BF3-D6B687C274D1}"/>
              </a:ext>
            </a:extLst>
          </p:cNvPr>
          <p:cNvGrpSpPr>
            <a:grpSpLocks/>
          </p:cNvGrpSpPr>
          <p:nvPr/>
        </p:nvGrpSpPr>
        <p:grpSpPr bwMode="auto">
          <a:xfrm>
            <a:off x="6704542" y="2400995"/>
            <a:ext cx="127000" cy="698500"/>
            <a:chOff x="768" y="1104"/>
            <a:chExt cx="96" cy="624"/>
          </a:xfrm>
        </p:grpSpPr>
        <p:sp>
          <p:nvSpPr>
            <p:cNvPr id="29733" name="Oval 35">
              <a:extLst>
                <a:ext uri="{FF2B5EF4-FFF2-40B4-BE49-F238E27FC236}">
                  <a16:creationId xmlns:a16="http://schemas.microsoft.com/office/drawing/2014/main" id="{DEF621CB-0F22-70E4-A27C-16922BAC8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104"/>
              <a:ext cx="96" cy="96"/>
            </a:xfrm>
            <a:prstGeom prst="ellipse">
              <a:avLst/>
            </a:prstGeom>
            <a:solidFill>
              <a:srgbClr val="00FFFF"/>
            </a:solidFill>
            <a:ln w="3810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sp>
          <p:nvSpPr>
            <p:cNvPr id="29734" name="Oval 36">
              <a:extLst>
                <a:ext uri="{FF2B5EF4-FFF2-40B4-BE49-F238E27FC236}">
                  <a16:creationId xmlns:a16="http://schemas.microsoft.com/office/drawing/2014/main" id="{4302CFAD-935D-2475-0E4A-0095909BC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96" cy="96"/>
            </a:xfrm>
            <a:prstGeom prst="ellipse">
              <a:avLst/>
            </a:prstGeom>
            <a:solidFill>
              <a:srgbClr val="00FFFF"/>
            </a:solidFill>
            <a:ln w="38100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F1DE06A8-47AB-0EC8-3A25-0501A6F982A4}"/>
              </a:ext>
            </a:extLst>
          </p:cNvPr>
          <p:cNvGrpSpPr>
            <a:grpSpLocks/>
          </p:cNvGrpSpPr>
          <p:nvPr/>
        </p:nvGrpSpPr>
        <p:grpSpPr bwMode="auto">
          <a:xfrm>
            <a:off x="6768042" y="2083495"/>
            <a:ext cx="952500" cy="952500"/>
            <a:chOff x="4224" y="1344"/>
            <a:chExt cx="720" cy="720"/>
          </a:xfrm>
        </p:grpSpPr>
        <p:sp>
          <p:nvSpPr>
            <p:cNvPr id="29736" name="Line 38">
              <a:extLst>
                <a:ext uri="{FF2B5EF4-FFF2-40B4-BE49-F238E27FC236}">
                  <a16:creationId xmlns:a16="http://schemas.microsoft.com/office/drawing/2014/main" id="{083D66AB-F3F6-2090-20A2-46D4B545AA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344"/>
              <a:ext cx="528" cy="272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37" name="Line 39">
              <a:extLst>
                <a:ext uri="{FF2B5EF4-FFF2-40B4-BE49-F238E27FC236}">
                  <a16:creationId xmlns:a16="http://schemas.microsoft.com/office/drawing/2014/main" id="{449C9A38-5AC8-5E1B-E615-D88804DB40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1680"/>
              <a:ext cx="720" cy="384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11" name="Group 43">
            <a:extLst>
              <a:ext uri="{FF2B5EF4-FFF2-40B4-BE49-F238E27FC236}">
                <a16:creationId xmlns:a16="http://schemas.microsoft.com/office/drawing/2014/main" id="{2B18C03D-D4D1-F354-85B5-7FFEC80F52CD}"/>
              </a:ext>
            </a:extLst>
          </p:cNvPr>
          <p:cNvGrpSpPr>
            <a:grpSpLocks/>
          </p:cNvGrpSpPr>
          <p:nvPr/>
        </p:nvGrpSpPr>
        <p:grpSpPr bwMode="auto">
          <a:xfrm>
            <a:off x="6754814" y="876995"/>
            <a:ext cx="1538553" cy="2905125"/>
            <a:chOff x="4214" y="432"/>
            <a:chExt cx="1163" cy="2196"/>
          </a:xfrm>
        </p:grpSpPr>
        <p:sp>
          <p:nvSpPr>
            <p:cNvPr id="29739" name="Text Box 44">
              <a:extLst>
                <a:ext uri="{FF2B5EF4-FFF2-40B4-BE49-F238E27FC236}">
                  <a16:creationId xmlns:a16="http://schemas.microsoft.com/office/drawing/2014/main" id="{6B6FD8EF-B242-8277-647D-BE7D136A87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" y="1776"/>
              <a:ext cx="290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>
                  <a:solidFill>
                    <a:schemeClr val="accent2"/>
                  </a:solidFill>
                </a:rPr>
                <a:t>C</a:t>
              </a:r>
            </a:p>
          </p:txBody>
        </p:sp>
        <p:sp>
          <p:nvSpPr>
            <p:cNvPr id="29740" name="Line 45">
              <a:extLst>
                <a:ext uri="{FF2B5EF4-FFF2-40B4-BE49-F238E27FC236}">
                  <a16:creationId xmlns:a16="http://schemas.microsoft.com/office/drawing/2014/main" id="{CFB82E52-12EC-2C1F-E2EC-EA955A30B7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14" y="2112"/>
              <a:ext cx="970" cy="51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41" name="Line 46">
              <a:extLst>
                <a:ext uri="{FF2B5EF4-FFF2-40B4-BE49-F238E27FC236}">
                  <a16:creationId xmlns:a16="http://schemas.microsoft.com/office/drawing/2014/main" id="{110D321E-B3DF-899E-97F6-04E7BE243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432"/>
              <a:ext cx="960" cy="17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29744" name="Text Box 49">
            <a:extLst>
              <a:ext uri="{FF2B5EF4-FFF2-40B4-BE49-F238E27FC236}">
                <a16:creationId xmlns:a16="http://schemas.microsoft.com/office/drawing/2014/main" id="{E95DA4D3-3A8C-91E2-CB1F-31FA1E76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90" y="396875"/>
            <a:ext cx="1379802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333">
                <a:solidFill>
                  <a:schemeClr val="accent2"/>
                </a:solidFill>
              </a:rPr>
              <a:t>2.   </a:t>
            </a:r>
            <a:r>
              <a:rPr lang="en-US" altLang="zh-CN" sz="2333" i="1">
                <a:solidFill>
                  <a:schemeClr val="accent2"/>
                </a:solidFill>
                <a:sym typeface="Symbol" panose="05050102010706020507" pitchFamily="18" charset="2"/>
              </a:rPr>
              <a:t> </a:t>
            </a:r>
            <a:r>
              <a:rPr lang="en-US" altLang="zh-CN" sz="2333">
                <a:solidFill>
                  <a:schemeClr val="accent2"/>
                </a:solidFill>
                <a:sym typeface="Symbol" panose="05050102010706020507" pitchFamily="18" charset="2"/>
              </a:rPr>
              <a:t>0</a:t>
            </a:r>
          </a:p>
        </p:txBody>
      </p:sp>
      <p:grpSp>
        <p:nvGrpSpPr>
          <p:cNvPr id="12" name="Group 52">
            <a:extLst>
              <a:ext uri="{FF2B5EF4-FFF2-40B4-BE49-F238E27FC236}">
                <a16:creationId xmlns:a16="http://schemas.microsoft.com/office/drawing/2014/main" id="{2B863A29-DFA9-71C4-36A5-3174104E3B19}"/>
              </a:ext>
            </a:extLst>
          </p:cNvPr>
          <p:cNvGrpSpPr>
            <a:grpSpLocks/>
          </p:cNvGrpSpPr>
          <p:nvPr/>
        </p:nvGrpSpPr>
        <p:grpSpPr bwMode="auto">
          <a:xfrm>
            <a:off x="2727855" y="1676037"/>
            <a:ext cx="2940844" cy="1427428"/>
            <a:chOff x="1429" y="1038"/>
            <a:chExt cx="2223" cy="1079"/>
          </a:xfrm>
        </p:grpSpPr>
        <p:sp>
          <p:nvSpPr>
            <p:cNvPr id="29746" name="Line 53">
              <a:extLst>
                <a:ext uri="{FF2B5EF4-FFF2-40B4-BE49-F238E27FC236}">
                  <a16:creationId xmlns:a16="http://schemas.microsoft.com/office/drawing/2014/main" id="{BA6809E9-FFBC-A644-4E08-F8CF7DD398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29" y="1038"/>
              <a:ext cx="2222" cy="1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47" name="Line 54">
              <a:extLst>
                <a:ext uri="{FF2B5EF4-FFF2-40B4-BE49-F238E27FC236}">
                  <a16:creationId xmlns:a16="http://schemas.microsoft.com/office/drawing/2014/main" id="{A48E5483-0AEE-355A-D714-766EED0BC2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1039"/>
              <a:ext cx="2174" cy="3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48" name="Line 55">
              <a:extLst>
                <a:ext uri="{FF2B5EF4-FFF2-40B4-BE49-F238E27FC236}">
                  <a16:creationId xmlns:a16="http://schemas.microsoft.com/office/drawing/2014/main" id="{B66CD9E2-4F09-3B1E-19ED-175408411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039"/>
              <a:ext cx="216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49" name="Line 56">
              <a:extLst>
                <a:ext uri="{FF2B5EF4-FFF2-40B4-BE49-F238E27FC236}">
                  <a16:creationId xmlns:a16="http://schemas.microsoft.com/office/drawing/2014/main" id="{1A34E104-8A19-6BA0-01C4-9D8114124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4" y="1059"/>
              <a:ext cx="2132" cy="8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50" name="Line 57">
              <a:extLst>
                <a:ext uri="{FF2B5EF4-FFF2-40B4-BE49-F238E27FC236}">
                  <a16:creationId xmlns:a16="http://schemas.microsoft.com/office/drawing/2014/main" id="{42E9D26C-1D89-D2C2-8AD1-4DC10A62D9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2" y="1047"/>
              <a:ext cx="2160" cy="107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9751" name="Line 58">
              <a:extLst>
                <a:ext uri="{FF2B5EF4-FFF2-40B4-BE49-F238E27FC236}">
                  <a16:creationId xmlns:a16="http://schemas.microsoft.com/office/drawing/2014/main" id="{0204C8BF-30FE-1A21-9ACE-E87DE2A153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88" y="1039"/>
              <a:ext cx="216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134203" name="Text Box 59">
            <a:extLst>
              <a:ext uri="{FF2B5EF4-FFF2-40B4-BE49-F238E27FC236}">
                <a16:creationId xmlns:a16="http://schemas.microsoft.com/office/drawing/2014/main" id="{65AEDB57-6F7A-441F-1A66-EAFFEC5A9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907" y="1194495"/>
            <a:ext cx="35983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 i="1"/>
              <a:t>P</a:t>
            </a:r>
          </a:p>
        </p:txBody>
      </p:sp>
      <p:grpSp>
        <p:nvGrpSpPr>
          <p:cNvPr id="13" name="Group 60">
            <a:extLst>
              <a:ext uri="{FF2B5EF4-FFF2-40B4-BE49-F238E27FC236}">
                <a16:creationId xmlns:a16="http://schemas.microsoft.com/office/drawing/2014/main" id="{24DE75BC-56D4-7829-8D3F-9A62C1A63692}"/>
              </a:ext>
            </a:extLst>
          </p:cNvPr>
          <p:cNvGrpSpPr>
            <a:grpSpLocks/>
          </p:cNvGrpSpPr>
          <p:nvPr/>
        </p:nvGrpSpPr>
        <p:grpSpPr bwMode="auto">
          <a:xfrm>
            <a:off x="1980407" y="1116443"/>
            <a:ext cx="836083" cy="1098021"/>
            <a:chOff x="808" y="562"/>
            <a:chExt cx="632" cy="830"/>
          </a:xfrm>
        </p:grpSpPr>
        <p:graphicFrame>
          <p:nvGraphicFramePr>
            <p:cNvPr id="29754" name="Object 61">
              <a:extLst>
                <a:ext uri="{FF2B5EF4-FFF2-40B4-BE49-F238E27FC236}">
                  <a16:creationId xmlns:a16="http://schemas.microsoft.com/office/drawing/2014/main" id="{CDAAB1C5-C136-9586-6AF1-1A60A2A4DAA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52" y="562"/>
            <a:ext cx="28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139458" imgH="177492" progId="Equation.3">
                    <p:embed/>
                  </p:oleObj>
                </mc:Choice>
                <mc:Fallback>
                  <p:oleObj r:id="rId13" imgW="139458" imgH="177492" progId="Equation.3">
                    <p:embed/>
                    <p:pic>
                      <p:nvPicPr>
                        <p:cNvPr id="29754" name="Object 61">
                          <a:extLst>
                            <a:ext uri="{FF2B5EF4-FFF2-40B4-BE49-F238E27FC236}">
                              <a16:creationId xmlns:a16="http://schemas.microsoft.com/office/drawing/2014/main" id="{CDAAB1C5-C136-9586-6AF1-1A60A2A4DAA8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562"/>
                          <a:ext cx="28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755" name="Group 62">
              <a:extLst>
                <a:ext uri="{FF2B5EF4-FFF2-40B4-BE49-F238E27FC236}">
                  <a16:creationId xmlns:a16="http://schemas.microsoft.com/office/drawing/2014/main" id="{2A9099B0-F229-A5D1-2FAE-C0B2FA2894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" y="895"/>
              <a:ext cx="466" cy="497"/>
              <a:chOff x="720" y="480"/>
              <a:chExt cx="528" cy="528"/>
            </a:xfrm>
          </p:grpSpPr>
          <p:sp>
            <p:nvSpPr>
              <p:cNvPr id="29756" name="Line 63">
                <a:extLst>
                  <a:ext uri="{FF2B5EF4-FFF2-40B4-BE49-F238E27FC236}">
                    <a16:creationId xmlns:a16="http://schemas.microsoft.com/office/drawing/2014/main" id="{20CF98B1-DED3-9517-A9A2-57BBC5017F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12" y="480"/>
                <a:ext cx="336" cy="480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29757" name="Line 64">
                <a:extLst>
                  <a:ext uri="{FF2B5EF4-FFF2-40B4-BE49-F238E27FC236}">
                    <a16:creationId xmlns:a16="http://schemas.microsoft.com/office/drawing/2014/main" id="{FEF50665-37F4-0529-2EA0-AF25E0B03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100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</p:grpSp>
      <p:grpSp>
        <p:nvGrpSpPr>
          <p:cNvPr id="15" name="Group 65">
            <a:extLst>
              <a:ext uri="{FF2B5EF4-FFF2-40B4-BE49-F238E27FC236}">
                <a16:creationId xmlns:a16="http://schemas.microsoft.com/office/drawing/2014/main" id="{EE3C2802-E76E-E062-1A5F-B61E8AD7AD7F}"/>
              </a:ext>
            </a:extLst>
          </p:cNvPr>
          <p:cNvGrpSpPr>
            <a:grpSpLocks/>
          </p:cNvGrpSpPr>
          <p:nvPr/>
        </p:nvGrpSpPr>
        <p:grpSpPr bwMode="auto">
          <a:xfrm>
            <a:off x="1281907" y="937849"/>
            <a:ext cx="4495271" cy="3279511"/>
            <a:chOff x="336" y="432"/>
            <a:chExt cx="3398" cy="2479"/>
          </a:xfrm>
        </p:grpSpPr>
        <p:sp>
          <p:nvSpPr>
            <p:cNvPr id="29759" name="Rectangle 66">
              <a:extLst>
                <a:ext uri="{FF2B5EF4-FFF2-40B4-BE49-F238E27FC236}">
                  <a16:creationId xmlns:a16="http://schemas.microsoft.com/office/drawing/2014/main" id="{1CA49ED6-FA6D-D8F3-F317-07FB1D1DB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432"/>
              <a:ext cx="86" cy="2479"/>
            </a:xfrm>
            <a:prstGeom prst="rect">
              <a:avLst/>
            </a:prstGeom>
            <a:gradFill rotWithShape="0">
              <a:gsLst>
                <a:gs pos="0">
                  <a:srgbClr val="00765E"/>
                </a:gs>
                <a:gs pos="50000">
                  <a:srgbClr val="00FFCC"/>
                </a:gs>
                <a:gs pos="100000">
                  <a:srgbClr val="00765E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sp>
          <p:nvSpPr>
            <p:cNvPr id="29760" name="Oval 67">
              <a:extLst>
                <a:ext uri="{FF2B5EF4-FFF2-40B4-BE49-F238E27FC236}">
                  <a16:creationId xmlns:a16="http://schemas.microsoft.com/office/drawing/2014/main" id="{782630AD-15D5-1D5E-D7F5-AB904CDC0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1008"/>
              <a:ext cx="192" cy="1680"/>
            </a:xfrm>
            <a:prstGeom prst="ellipse">
              <a:avLst/>
            </a:prstGeom>
            <a:gradFill rotWithShape="0">
              <a:gsLst>
                <a:gs pos="0">
                  <a:srgbClr val="76185E"/>
                </a:gs>
                <a:gs pos="50000">
                  <a:srgbClr val="FF33CC"/>
                </a:gs>
                <a:gs pos="100000">
                  <a:srgbClr val="76185E"/>
                </a:gs>
              </a:gsLst>
              <a:lin ang="0" scaled="1"/>
            </a:gradFill>
            <a:ln w="9525">
              <a:solidFill>
                <a:srgbClr val="99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grpSp>
          <p:nvGrpSpPr>
            <p:cNvPr id="29761" name="Group 68">
              <a:extLst>
                <a:ext uri="{FF2B5EF4-FFF2-40B4-BE49-F238E27FC236}">
                  <a16:creationId xmlns:a16="http://schemas.microsoft.com/office/drawing/2014/main" id="{9CC12BF7-83B7-7832-4B21-D2E080D5C4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824"/>
              <a:ext cx="505" cy="2064"/>
              <a:chOff x="336" y="841"/>
              <a:chExt cx="505" cy="2064"/>
            </a:xfrm>
          </p:grpSpPr>
          <p:grpSp>
            <p:nvGrpSpPr>
              <p:cNvPr id="29762" name="Group 69">
                <a:extLst>
                  <a:ext uri="{FF2B5EF4-FFF2-40B4-BE49-F238E27FC236}">
                    <a16:creationId xmlns:a16="http://schemas.microsoft.com/office/drawing/2014/main" id="{161649D1-FD7F-FA6A-C730-36D7367E94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1392"/>
                <a:ext cx="388" cy="912"/>
                <a:chOff x="572" y="960"/>
                <a:chExt cx="388" cy="912"/>
              </a:xfrm>
            </p:grpSpPr>
            <p:sp>
              <p:nvSpPr>
                <p:cNvPr id="29763" name="Line 70">
                  <a:extLst>
                    <a:ext uri="{FF2B5EF4-FFF2-40B4-BE49-F238E27FC236}">
                      <a16:creationId xmlns:a16="http://schemas.microsoft.com/office/drawing/2014/main" id="{7FEE8F5C-53C2-F084-F825-51A4177672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4" y="960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  <p:sp>
              <p:nvSpPr>
                <p:cNvPr id="29764" name="Line 71">
                  <a:extLst>
                    <a:ext uri="{FF2B5EF4-FFF2-40B4-BE49-F238E27FC236}">
                      <a16:creationId xmlns:a16="http://schemas.microsoft.com/office/drawing/2014/main" id="{D535F87E-7CA7-15EE-FC55-ACD283C594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24" y="1872"/>
                  <a:ext cx="3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  <p:sp>
              <p:nvSpPr>
                <p:cNvPr id="29765" name="Line 72">
                  <a:extLst>
                    <a:ext uri="{FF2B5EF4-FFF2-40B4-BE49-F238E27FC236}">
                      <a16:creationId xmlns:a16="http://schemas.microsoft.com/office/drawing/2014/main" id="{34694853-22C1-DB09-C9D9-C5F5ADEAB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0" y="960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  <p:sp>
              <p:nvSpPr>
                <p:cNvPr id="29766" name="Line 73">
                  <a:extLst>
                    <a:ext uri="{FF2B5EF4-FFF2-40B4-BE49-F238E27FC236}">
                      <a16:creationId xmlns:a16="http://schemas.microsoft.com/office/drawing/2014/main" id="{3132B7AF-A809-E9F0-4989-D7543535D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720" y="153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  <p:sp>
              <p:nvSpPr>
                <p:cNvPr id="134218" name="Text Box 74">
                  <a:extLst>
                    <a:ext uri="{FF2B5EF4-FFF2-40B4-BE49-F238E27FC236}">
                      <a16:creationId xmlns:a16="http://schemas.microsoft.com/office/drawing/2014/main" id="{F2F1CAA2-E578-FB66-043C-454D34987C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" y="1212"/>
                  <a:ext cx="252" cy="3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333" i="1" noProof="1">
                      <a:effectLst>
                        <a:outerShdw blurRad="38100" dist="38100" dir="2700000">
                          <a:srgbClr val="C0C0C0"/>
                        </a:outerShdw>
                      </a:effectLst>
                    </a:rPr>
                    <a:t>a</a:t>
                  </a:r>
                </a:p>
              </p:txBody>
            </p:sp>
          </p:grpSp>
          <p:sp>
            <p:nvSpPr>
              <p:cNvPr id="29768" name="Rectangle 75">
                <a:extLst>
                  <a:ext uri="{FF2B5EF4-FFF2-40B4-BE49-F238E27FC236}">
                    <a16:creationId xmlns:a16="http://schemas.microsoft.com/office/drawing/2014/main" id="{970CE964-D70C-7F7F-F6B6-E3C9FD560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" y="1392"/>
                <a:ext cx="57" cy="960"/>
              </a:xfrm>
              <a:prstGeom prst="rect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333"/>
              </a:p>
            </p:txBody>
          </p:sp>
          <p:grpSp>
            <p:nvGrpSpPr>
              <p:cNvPr id="29769" name="Group 76">
                <a:extLst>
                  <a:ext uri="{FF2B5EF4-FFF2-40B4-BE49-F238E27FC236}">
                    <a16:creationId xmlns:a16="http://schemas.microsoft.com/office/drawing/2014/main" id="{CF9C2A7D-154A-F87D-362C-6FF12ED907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8" y="1013"/>
                <a:ext cx="326" cy="1603"/>
                <a:chOff x="576" y="864"/>
                <a:chExt cx="283" cy="1487"/>
              </a:xfrm>
            </p:grpSpPr>
            <p:sp>
              <p:nvSpPr>
                <p:cNvPr id="134221" name="Text Box 77">
                  <a:extLst>
                    <a:ext uri="{FF2B5EF4-FFF2-40B4-BE49-F238E27FC236}">
                      <a16:creationId xmlns:a16="http://schemas.microsoft.com/office/drawing/2014/main" id="{B220394D-A8CC-0F3F-80D5-740D403BD6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8" y="864"/>
                  <a:ext cx="251" cy="3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333" i="1" noProof="1">
                      <a:effectLst>
                        <a:outerShdw blurRad="38100" dist="38100" dir="2700000">
                          <a:srgbClr val="C0C0C0"/>
                        </a:outerShdw>
                      </a:effectLst>
                    </a:rPr>
                    <a:t>A</a:t>
                  </a:r>
                </a:p>
              </p:txBody>
            </p:sp>
            <p:sp>
              <p:nvSpPr>
                <p:cNvPr id="134222" name="Text Box 78">
                  <a:extLst>
                    <a:ext uri="{FF2B5EF4-FFF2-40B4-BE49-F238E27FC236}">
                      <a16:creationId xmlns:a16="http://schemas.microsoft.com/office/drawing/2014/main" id="{15BBBABF-C563-C7A7-236B-70ED26FB63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6" y="2035"/>
                  <a:ext cx="252" cy="3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0"/>
                    </a:spcBef>
                  </a:pPr>
                  <a:r>
                    <a:rPr lang="en-US" altLang="zh-CN" sz="2333" i="1" noProof="1">
                      <a:effectLst>
                        <a:outerShdw blurRad="38100" dist="38100" dir="2700000">
                          <a:srgbClr val="C0C0C0"/>
                        </a:outerShdw>
                      </a:effectLst>
                    </a:rPr>
                    <a:t>B</a:t>
                  </a:r>
                </a:p>
              </p:txBody>
            </p:sp>
          </p:grpSp>
          <p:grpSp>
            <p:nvGrpSpPr>
              <p:cNvPr id="29772" name="Group 79">
                <a:extLst>
                  <a:ext uri="{FF2B5EF4-FFF2-40B4-BE49-F238E27FC236}">
                    <a16:creationId xmlns:a16="http://schemas.microsoft.com/office/drawing/2014/main" id="{9C54654C-1BFA-417A-3A1D-A0D63ED1B7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68" y="841"/>
                <a:ext cx="73" cy="2064"/>
                <a:chOff x="1152" y="432"/>
                <a:chExt cx="48" cy="1968"/>
              </a:xfrm>
            </p:grpSpPr>
            <p:sp>
              <p:nvSpPr>
                <p:cNvPr id="29773" name="Rectangle 80">
                  <a:extLst>
                    <a:ext uri="{FF2B5EF4-FFF2-40B4-BE49-F238E27FC236}">
                      <a16:creationId xmlns:a16="http://schemas.microsoft.com/office/drawing/2014/main" id="{64C52EC4-C54E-BBD1-7180-46638E425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432"/>
                  <a:ext cx="48" cy="52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765E"/>
                    </a:gs>
                    <a:gs pos="50000">
                      <a:srgbClr val="00FFCC"/>
                    </a:gs>
                    <a:gs pos="100000">
                      <a:srgbClr val="00765E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 sz="2333"/>
                </a:p>
              </p:txBody>
            </p:sp>
            <p:sp>
              <p:nvSpPr>
                <p:cNvPr id="29774" name="Rectangle 81">
                  <a:extLst>
                    <a:ext uri="{FF2B5EF4-FFF2-40B4-BE49-F238E27FC236}">
                      <a16:creationId xmlns:a16="http://schemas.microsoft.com/office/drawing/2014/main" id="{A2580E7C-063D-D4E5-6570-83A626C2E6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2" y="1872"/>
                  <a:ext cx="48" cy="528"/>
                </a:xfrm>
                <a:prstGeom prst="rect">
                  <a:avLst/>
                </a:prstGeom>
                <a:gradFill rotWithShape="0">
                  <a:gsLst>
                    <a:gs pos="0">
                      <a:srgbClr val="00765E"/>
                    </a:gs>
                    <a:gs pos="50000">
                      <a:srgbClr val="00FFCC"/>
                    </a:gs>
                    <a:gs pos="100000">
                      <a:srgbClr val="00765E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zh-CN" altLang="en-US" sz="2333"/>
                </a:p>
              </p:txBody>
            </p:sp>
          </p:grpSp>
        </p:grpSp>
      </p:grpSp>
      <p:grpSp>
        <p:nvGrpSpPr>
          <p:cNvPr id="20" name="Group 82">
            <a:extLst>
              <a:ext uri="{FF2B5EF4-FFF2-40B4-BE49-F238E27FC236}">
                <a16:creationId xmlns:a16="http://schemas.microsoft.com/office/drawing/2014/main" id="{8685522E-EB68-355F-A543-DAA5360DB677}"/>
              </a:ext>
            </a:extLst>
          </p:cNvPr>
          <p:cNvGrpSpPr>
            <a:grpSpLocks/>
          </p:cNvGrpSpPr>
          <p:nvPr/>
        </p:nvGrpSpPr>
        <p:grpSpPr bwMode="auto">
          <a:xfrm>
            <a:off x="1963208" y="2248861"/>
            <a:ext cx="691886" cy="1467114"/>
            <a:chOff x="851" y="1440"/>
            <a:chExt cx="523" cy="1109"/>
          </a:xfrm>
        </p:grpSpPr>
        <p:sp>
          <p:nvSpPr>
            <p:cNvPr id="134227" name="Text Box 83">
              <a:extLst>
                <a:ext uri="{FF2B5EF4-FFF2-40B4-BE49-F238E27FC236}">
                  <a16:creationId xmlns:a16="http://schemas.microsoft.com/office/drawing/2014/main" id="{81FBA3F9-59B7-5F49-A784-AE7C15936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7" y="2208"/>
              <a:ext cx="347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altLang="zh-CN" sz="2333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</a:t>
              </a:r>
              <a:r>
                <a:rPr lang="en-US" altLang="zh-CN" sz="2333" i="1">
                  <a:solidFill>
                    <a:srgbClr val="FFFF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</a:p>
          </p:txBody>
        </p:sp>
        <p:sp>
          <p:nvSpPr>
            <p:cNvPr id="29777" name="Line 84">
              <a:extLst>
                <a:ext uri="{FF2B5EF4-FFF2-40B4-BE49-F238E27FC236}">
                  <a16:creationId xmlns:a16="http://schemas.microsoft.com/office/drawing/2014/main" id="{7869091B-280B-72E6-E1B6-B9EC9DA6B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" y="1440"/>
              <a:ext cx="336" cy="768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21" name="Group 92">
            <a:extLst>
              <a:ext uri="{FF2B5EF4-FFF2-40B4-BE49-F238E27FC236}">
                <a16:creationId xmlns:a16="http://schemas.microsoft.com/office/drawing/2014/main" id="{D7171FC5-3EB9-F3F7-0D96-35F5197C6B1B}"/>
              </a:ext>
            </a:extLst>
          </p:cNvPr>
          <p:cNvGrpSpPr>
            <a:grpSpLocks/>
          </p:cNvGrpSpPr>
          <p:nvPr/>
        </p:nvGrpSpPr>
        <p:grpSpPr bwMode="auto">
          <a:xfrm>
            <a:off x="6295767" y="1333402"/>
            <a:ext cx="711730" cy="1951302"/>
            <a:chOff x="3833" y="799"/>
            <a:chExt cx="538" cy="1475"/>
          </a:xfrm>
        </p:grpSpPr>
        <p:sp>
          <p:nvSpPr>
            <p:cNvPr id="29780" name="Text Box 88">
              <a:extLst>
                <a:ext uri="{FF2B5EF4-FFF2-40B4-BE49-F238E27FC236}">
                  <a16:creationId xmlns:a16="http://schemas.microsoft.com/office/drawing/2014/main" id="{879B9437-5E9D-1D56-C518-41936F042F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3" y="799"/>
              <a:ext cx="44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dirty="0"/>
                <a:t>A</a:t>
              </a:r>
              <a:r>
                <a:rPr lang="en-US" altLang="zh-CN" sz="2000" baseline="-25000" dirty="0"/>
                <a:t>1</a:t>
              </a:r>
            </a:p>
          </p:txBody>
        </p:sp>
        <p:sp>
          <p:nvSpPr>
            <p:cNvPr id="29781" name="Text Box 89">
              <a:extLst>
                <a:ext uri="{FF2B5EF4-FFF2-40B4-BE49-F238E27FC236}">
                  <a16:creationId xmlns:a16="http://schemas.microsoft.com/office/drawing/2014/main" id="{51C28F1D-7089-E74A-50D6-415CB96E4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162"/>
              <a:ext cx="48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dirty="0"/>
                <a:t>A</a:t>
              </a:r>
              <a:r>
                <a:rPr lang="en-US" altLang="zh-CN" sz="2000" baseline="-25000" dirty="0"/>
                <a:t>2</a:t>
              </a:r>
            </a:p>
          </p:txBody>
        </p:sp>
        <p:sp>
          <p:nvSpPr>
            <p:cNvPr id="29782" name="Text Box 90">
              <a:extLst>
                <a:ext uri="{FF2B5EF4-FFF2-40B4-BE49-F238E27FC236}">
                  <a16:creationId xmlns:a16="http://schemas.microsoft.com/office/drawing/2014/main" id="{4AAC0ABE-D1FF-DC69-916A-E6D60C3C54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933"/>
              <a:ext cx="538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dirty="0"/>
                <a:t>A</a:t>
              </a:r>
              <a:r>
                <a:rPr lang="en-US" altLang="zh-CN" sz="2000" baseline="-25000" dirty="0"/>
                <a:t>4</a:t>
              </a:r>
            </a:p>
          </p:txBody>
        </p:sp>
        <p:sp>
          <p:nvSpPr>
            <p:cNvPr id="29783" name="Text Box 91">
              <a:extLst>
                <a:ext uri="{FF2B5EF4-FFF2-40B4-BE49-F238E27FC236}">
                  <a16:creationId xmlns:a16="http://schemas.microsoft.com/office/drawing/2014/main" id="{9E7DC173-9C88-0F69-304E-8F6527E7E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525"/>
              <a:ext cx="487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dirty="0"/>
                <a:t>A</a:t>
              </a:r>
              <a:r>
                <a:rPr lang="en-US" altLang="zh-CN" sz="2000" baseline="-25000" dirty="0"/>
                <a:t>3</a:t>
              </a:r>
            </a:p>
          </p:txBody>
        </p:sp>
      </p:grpSp>
      <p:grpSp>
        <p:nvGrpSpPr>
          <p:cNvPr id="22" name="Group 98">
            <a:extLst>
              <a:ext uri="{FF2B5EF4-FFF2-40B4-BE49-F238E27FC236}">
                <a16:creationId xmlns:a16="http://schemas.microsoft.com/office/drawing/2014/main" id="{56AF1C42-0AED-15D5-8FCF-DE4CF408B7AF}"/>
              </a:ext>
            </a:extLst>
          </p:cNvPr>
          <p:cNvGrpSpPr>
            <a:grpSpLocks/>
          </p:cNvGrpSpPr>
          <p:nvPr/>
        </p:nvGrpSpPr>
        <p:grpSpPr bwMode="auto">
          <a:xfrm>
            <a:off x="1031875" y="1455110"/>
            <a:ext cx="920750" cy="853281"/>
            <a:chOff x="113" y="845"/>
            <a:chExt cx="696" cy="645"/>
          </a:xfrm>
        </p:grpSpPr>
        <p:graphicFrame>
          <p:nvGraphicFramePr>
            <p:cNvPr id="29785" name="Object 94">
              <a:extLst>
                <a:ext uri="{FF2B5EF4-FFF2-40B4-BE49-F238E27FC236}">
                  <a16:creationId xmlns:a16="http://schemas.microsoft.com/office/drawing/2014/main" id="{213FD5AA-1FE3-AEA6-0FBA-D706944E0386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13" y="845"/>
            <a:ext cx="28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139458" imgH="177492" progId="Equation.3">
                    <p:embed/>
                  </p:oleObj>
                </mc:Choice>
                <mc:Fallback>
                  <p:oleObj r:id="rId15" imgW="139458" imgH="177492" progId="Equation.3">
                    <p:embed/>
                    <p:pic>
                      <p:nvPicPr>
                        <p:cNvPr id="29785" name="Object 94">
                          <a:extLst>
                            <a:ext uri="{FF2B5EF4-FFF2-40B4-BE49-F238E27FC236}">
                              <a16:creationId xmlns:a16="http://schemas.microsoft.com/office/drawing/2014/main" id="{213FD5AA-1FE3-AEA6-0FBA-D706944E0386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" y="845"/>
                          <a:ext cx="28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86" name="Line 96">
              <a:extLst>
                <a:ext uri="{FF2B5EF4-FFF2-40B4-BE49-F238E27FC236}">
                  <a16:creationId xmlns:a16="http://schemas.microsoft.com/office/drawing/2014/main" id="{2CCC3ADD-AEE1-C899-FC76-8AD2C1454C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" y="1174"/>
              <a:ext cx="478" cy="316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20A5ABB-6E18-C186-F851-D673A50A460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49521" y="2123182"/>
            <a:ext cx="0" cy="539750"/>
          </a:xfrm>
          <a:prstGeom prst="line">
            <a:avLst/>
          </a:prstGeom>
          <a:noFill/>
          <a:ln w="476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1DDAF3B-3036-1C88-60C5-BB6ABDD780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50844" y="2694683"/>
            <a:ext cx="0" cy="510646"/>
          </a:xfrm>
          <a:prstGeom prst="line">
            <a:avLst/>
          </a:prstGeom>
          <a:noFill/>
          <a:ln w="476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4246" name="Text Box 102">
            <a:extLst>
              <a:ext uri="{FF2B5EF4-FFF2-40B4-BE49-F238E27FC236}">
                <a16:creationId xmlns:a16="http://schemas.microsoft.com/office/drawing/2014/main" id="{9A967D02-1E58-4B13-DC9A-5168FD3DD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214" y="1381027"/>
            <a:ext cx="510474" cy="203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75000" tIns="39000" rIns="75000" bIns="0">
            <a:spAutoFit/>
          </a:bodyPr>
          <a:lstStyle/>
          <a:p>
            <a:pPr algn="ctr"/>
            <a:r>
              <a:rPr lang="zh-CN" altLang="en-US" sz="2333">
                <a:solidFill>
                  <a:schemeClr val="accent6"/>
                </a:solidFill>
              </a:rPr>
              <a:t>菲涅尔半波带</a:t>
            </a:r>
          </a:p>
        </p:txBody>
      </p:sp>
      <p:graphicFrame>
        <p:nvGraphicFramePr>
          <p:cNvPr id="17" name="Object 50">
            <a:extLst>
              <a:ext uri="{FF2B5EF4-FFF2-40B4-BE49-F238E27FC236}">
                <a16:creationId xmlns:a16="http://schemas.microsoft.com/office/drawing/2014/main" id="{C0091840-D065-2CBC-29B5-84A9D165EA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041814"/>
              </p:ext>
            </p:extLst>
          </p:nvPr>
        </p:nvGraphicFramePr>
        <p:xfrm>
          <a:off x="2827735" y="4409183"/>
          <a:ext cx="1436026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824069" imgH="177492" progId="Equation.3">
                  <p:embed/>
                </p:oleObj>
              </mc:Choice>
              <mc:Fallback>
                <p:oleObj r:id="rId17" imgW="824069" imgH="177492" progId="Equation.3">
                  <p:embed/>
                  <p:pic>
                    <p:nvPicPr>
                      <p:cNvPr id="17" name="Object 50">
                        <a:extLst>
                          <a:ext uri="{FF2B5EF4-FFF2-40B4-BE49-F238E27FC236}">
                            <a16:creationId xmlns:a16="http://schemas.microsoft.com/office/drawing/2014/main" id="{C0091840-D065-2CBC-29B5-84A9D165EAA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735" y="4409183"/>
                        <a:ext cx="1436026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99">
            <a:extLst>
              <a:ext uri="{FF2B5EF4-FFF2-40B4-BE49-F238E27FC236}">
                <a16:creationId xmlns:a16="http://schemas.microsoft.com/office/drawing/2014/main" id="{E650AB9B-7CBB-3087-E85D-88D834BDB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556" y="4320547"/>
            <a:ext cx="1749659" cy="398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000" tIns="39000" rIns="75000" bIns="0">
            <a:spAutoFit/>
          </a:bodyPr>
          <a:lstStyle/>
          <a:p>
            <a:pPr algn="ctr"/>
            <a:r>
              <a:rPr lang="zh-CN" altLang="en-US" sz="2333"/>
              <a:t>最大光程差</a:t>
            </a:r>
            <a:r>
              <a:rPr lang="en-US" altLang="zh-CN" sz="2333"/>
              <a:t>:</a:t>
            </a:r>
          </a:p>
        </p:txBody>
      </p:sp>
      <p:sp>
        <p:nvSpPr>
          <p:cNvPr id="6" name="Text Box 51">
            <a:extLst>
              <a:ext uri="{FF2B5EF4-FFF2-40B4-BE49-F238E27FC236}">
                <a16:creationId xmlns:a16="http://schemas.microsoft.com/office/drawing/2014/main" id="{D3218F3E-CF86-4559-A7B8-5A79F4433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584" y="4811183"/>
            <a:ext cx="5763116" cy="4513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333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相邻两半波带发出的衍射光在</a:t>
            </a:r>
            <a:r>
              <a:rPr lang="en-US" altLang="zh-CN" sz="2333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P</a:t>
            </a:r>
            <a:r>
              <a:rPr lang="zh-CN" altLang="en-US" sz="2333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点干涉相消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4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203" grpId="0"/>
      <p:bldP spid="134246" grpId="0"/>
      <p:bldP spid="23" grpId="0"/>
      <p:bldP spid="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22" name="Object 2">
            <a:extLst>
              <a:ext uri="{FF2B5EF4-FFF2-40B4-BE49-F238E27FC236}">
                <a16:creationId xmlns:a16="http://schemas.microsoft.com/office/drawing/2014/main" id="{82F3E4C6-1241-5710-2A2D-427D85099397}"/>
              </a:ext>
            </a:extLst>
          </p:cNvPr>
          <p:cNvGraphicFramePr>
            <a:graphicFrameLocks/>
          </p:cNvGraphicFramePr>
          <p:nvPr/>
        </p:nvGraphicFramePr>
        <p:xfrm>
          <a:off x="1692011" y="865188"/>
          <a:ext cx="722313" cy="826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93359" imgH="406048" progId="Equation.3">
                  <p:embed/>
                </p:oleObj>
              </mc:Choice>
              <mc:Fallback>
                <p:oleObj r:id="rId3" imgW="393359" imgH="406048" progId="Equation.3">
                  <p:embed/>
                  <p:pic>
                    <p:nvPicPr>
                      <p:cNvPr id="133122" name="Object 2">
                        <a:extLst>
                          <a:ext uri="{FF2B5EF4-FFF2-40B4-BE49-F238E27FC236}">
                            <a16:creationId xmlns:a16="http://schemas.microsoft.com/office/drawing/2014/main" id="{82F3E4C6-1241-5710-2A2D-427D8509939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011" y="865188"/>
                        <a:ext cx="722313" cy="826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3" name="Object 3">
            <a:extLst>
              <a:ext uri="{FF2B5EF4-FFF2-40B4-BE49-F238E27FC236}">
                <a16:creationId xmlns:a16="http://schemas.microsoft.com/office/drawing/2014/main" id="{AD5DA1EA-7322-6253-F83E-437EC6230C44}"/>
              </a:ext>
            </a:extLst>
          </p:cNvPr>
          <p:cNvGraphicFramePr>
            <a:graphicFrameLocks/>
          </p:cNvGraphicFramePr>
          <p:nvPr/>
        </p:nvGraphicFramePr>
        <p:xfrm>
          <a:off x="1152261" y="457729"/>
          <a:ext cx="1680104" cy="40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24069" imgH="177492" progId="Equation.3">
                  <p:embed/>
                </p:oleObj>
              </mc:Choice>
              <mc:Fallback>
                <p:oleObj r:id="rId5" imgW="824069" imgH="177492" progId="Equation.3">
                  <p:embed/>
                  <p:pic>
                    <p:nvPicPr>
                      <p:cNvPr id="133123" name="Object 3">
                        <a:extLst>
                          <a:ext uri="{FF2B5EF4-FFF2-40B4-BE49-F238E27FC236}">
                            <a16:creationId xmlns:a16="http://schemas.microsoft.com/office/drawing/2014/main" id="{AD5DA1EA-7322-6253-F83E-437EC6230C4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261" y="457729"/>
                        <a:ext cx="1680104" cy="402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4" name="Object 4">
            <a:extLst>
              <a:ext uri="{FF2B5EF4-FFF2-40B4-BE49-F238E27FC236}">
                <a16:creationId xmlns:a16="http://schemas.microsoft.com/office/drawing/2014/main" id="{EBDAA87A-E468-682A-0FBC-FFDEB1C91920}"/>
              </a:ext>
            </a:extLst>
          </p:cNvPr>
          <p:cNvGraphicFramePr>
            <a:graphicFrameLocks/>
          </p:cNvGraphicFramePr>
          <p:nvPr/>
        </p:nvGraphicFramePr>
        <p:xfrm>
          <a:off x="1211792" y="2497667"/>
          <a:ext cx="1559719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824069" imgH="177492" progId="Equation.3">
                  <p:embed/>
                </p:oleObj>
              </mc:Choice>
              <mc:Fallback>
                <p:oleObj r:id="rId7" imgW="824069" imgH="177492" progId="Equation.3">
                  <p:embed/>
                  <p:pic>
                    <p:nvPicPr>
                      <p:cNvPr id="133124" name="Object 4">
                        <a:extLst>
                          <a:ext uri="{FF2B5EF4-FFF2-40B4-BE49-F238E27FC236}">
                            <a16:creationId xmlns:a16="http://schemas.microsoft.com/office/drawing/2014/main" id="{EBDAA87A-E468-682A-0FBC-FFDEB1C9192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92" y="2497667"/>
                        <a:ext cx="1559719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5" name="Object 5">
            <a:extLst>
              <a:ext uri="{FF2B5EF4-FFF2-40B4-BE49-F238E27FC236}">
                <a16:creationId xmlns:a16="http://schemas.microsoft.com/office/drawing/2014/main" id="{F13DDDFF-379F-82FD-B7AD-9139E8563407}"/>
              </a:ext>
            </a:extLst>
          </p:cNvPr>
          <p:cNvGraphicFramePr>
            <a:graphicFrameLocks/>
          </p:cNvGraphicFramePr>
          <p:nvPr/>
        </p:nvGraphicFramePr>
        <p:xfrm>
          <a:off x="1751542" y="3037417"/>
          <a:ext cx="658813" cy="758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393359" imgH="406048" progId="Equation.3">
                  <p:embed/>
                </p:oleObj>
              </mc:Choice>
              <mc:Fallback>
                <p:oleObj r:id="rId9" imgW="393359" imgH="406048" progId="Equation.3">
                  <p:embed/>
                  <p:pic>
                    <p:nvPicPr>
                      <p:cNvPr id="133125" name="Object 5">
                        <a:extLst>
                          <a:ext uri="{FF2B5EF4-FFF2-40B4-BE49-F238E27FC236}">
                            <a16:creationId xmlns:a16="http://schemas.microsoft.com/office/drawing/2014/main" id="{F13DDDFF-379F-82FD-B7AD-9139E856340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542" y="3037417"/>
                        <a:ext cx="658813" cy="758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91A80171-982C-8408-A7A7-87CD6740513D}"/>
              </a:ext>
            </a:extLst>
          </p:cNvPr>
          <p:cNvGrpSpPr>
            <a:grpSpLocks/>
          </p:cNvGrpSpPr>
          <p:nvPr/>
        </p:nvGrpSpPr>
        <p:grpSpPr bwMode="auto">
          <a:xfrm>
            <a:off x="3266282" y="2502193"/>
            <a:ext cx="3718718" cy="2095500"/>
            <a:chOff x="1584" y="2544"/>
            <a:chExt cx="2811" cy="1584"/>
          </a:xfrm>
        </p:grpSpPr>
        <p:sp>
          <p:nvSpPr>
            <p:cNvPr id="31750" name="Line 7">
              <a:extLst>
                <a:ext uri="{FF2B5EF4-FFF2-40B4-BE49-F238E27FC236}">
                  <a16:creationId xmlns:a16="http://schemas.microsoft.com/office/drawing/2014/main" id="{C0D70AA1-4241-38A4-7D96-017736E4DD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3360"/>
              <a:ext cx="448" cy="1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51" name="Line 8">
              <a:extLst>
                <a:ext uri="{FF2B5EF4-FFF2-40B4-BE49-F238E27FC236}">
                  <a16:creationId xmlns:a16="http://schemas.microsoft.com/office/drawing/2014/main" id="{7BE8581A-1FAE-F118-0B0C-151508D6B9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8" y="2976"/>
              <a:ext cx="187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52" name="Line 9">
              <a:extLst>
                <a:ext uri="{FF2B5EF4-FFF2-40B4-BE49-F238E27FC236}">
                  <a16:creationId xmlns:a16="http://schemas.microsoft.com/office/drawing/2014/main" id="{47466DC2-8193-060B-926D-8813A1640A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6" y="3312"/>
              <a:ext cx="2408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pSp>
          <p:nvGrpSpPr>
            <p:cNvPr id="31753" name="Group 10">
              <a:extLst>
                <a:ext uri="{FF2B5EF4-FFF2-40B4-BE49-F238E27FC236}">
                  <a16:creationId xmlns:a16="http://schemas.microsoft.com/office/drawing/2014/main" id="{CAA9C39B-8CE8-CD64-E6D1-DCD6A33631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4" y="2992"/>
              <a:ext cx="327" cy="688"/>
              <a:chOff x="572" y="960"/>
              <a:chExt cx="388" cy="912"/>
            </a:xfrm>
          </p:grpSpPr>
          <p:sp>
            <p:nvSpPr>
              <p:cNvPr id="31754" name="Line 11">
                <a:extLst>
                  <a:ext uri="{FF2B5EF4-FFF2-40B4-BE49-F238E27FC236}">
                    <a16:creationId xmlns:a16="http://schemas.microsoft.com/office/drawing/2014/main" id="{59E6F8A8-2B64-3B70-C839-A66DEAEF61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9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55" name="Line 12">
                <a:extLst>
                  <a:ext uri="{FF2B5EF4-FFF2-40B4-BE49-F238E27FC236}">
                    <a16:creationId xmlns:a16="http://schemas.microsoft.com/office/drawing/2014/main" id="{6B423C9C-D97A-3977-E15F-E567240B1E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18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56" name="Line 13">
                <a:extLst>
                  <a:ext uri="{FF2B5EF4-FFF2-40B4-BE49-F238E27FC236}">
                    <a16:creationId xmlns:a16="http://schemas.microsoft.com/office/drawing/2014/main" id="{8DFD767B-E1AE-06DF-28F6-BBD07E72BF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96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57" name="Line 14">
                <a:extLst>
                  <a:ext uri="{FF2B5EF4-FFF2-40B4-BE49-F238E27FC236}">
                    <a16:creationId xmlns:a16="http://schemas.microsoft.com/office/drawing/2014/main" id="{08ADF3F5-5EC3-7491-26F6-6DF1C404C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133135" name="Text Box 15">
                <a:extLst>
                  <a:ext uri="{FF2B5EF4-FFF2-40B4-BE49-F238E27FC236}">
                    <a16:creationId xmlns:a16="http://schemas.microsoft.com/office/drawing/2014/main" id="{BCE5C42C-C8ED-583F-B480-6671C4FAF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" y="1211"/>
                <a:ext cx="299" cy="4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333" i="1" noProof="1">
                    <a:effectLst>
                      <a:outerShdw blurRad="38100" dist="38100" dir="2700000">
                        <a:srgbClr val="C0C0C0"/>
                      </a:outerShdw>
                    </a:effectLst>
                  </a:rPr>
                  <a:t>a</a:t>
                </a:r>
              </a:p>
            </p:txBody>
          </p:sp>
        </p:grpSp>
        <p:sp>
          <p:nvSpPr>
            <p:cNvPr id="133136" name="Rectangle 16">
              <a:extLst>
                <a:ext uri="{FF2B5EF4-FFF2-40B4-BE49-F238E27FC236}">
                  <a16:creationId xmlns:a16="http://schemas.microsoft.com/office/drawing/2014/main" id="{68AFEEA5-12E0-4C74-5DEC-2E4C03E7C9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25" y="2544"/>
              <a:ext cx="70" cy="1584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133137" name="Rectangle 17">
              <a:extLst>
                <a:ext uri="{FF2B5EF4-FFF2-40B4-BE49-F238E27FC236}">
                  <a16:creationId xmlns:a16="http://schemas.microsoft.com/office/drawing/2014/main" id="{F6740B9A-A75C-A84B-8AF1-3187B0252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2544"/>
              <a:ext cx="70" cy="324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133138" name="Rectangle 18">
              <a:extLst>
                <a:ext uri="{FF2B5EF4-FFF2-40B4-BE49-F238E27FC236}">
                  <a16:creationId xmlns:a16="http://schemas.microsoft.com/office/drawing/2014/main" id="{F7F775C2-64BC-49BE-E88C-9A91B50814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03" y="3744"/>
              <a:ext cx="68" cy="336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133139" name="Text Box 19">
              <a:extLst>
                <a:ext uri="{FF2B5EF4-FFF2-40B4-BE49-F238E27FC236}">
                  <a16:creationId xmlns:a16="http://schemas.microsoft.com/office/drawing/2014/main" id="{76C52086-E312-A227-7819-546AB33D5C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6" y="2641"/>
              <a:ext cx="290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A</a:t>
              </a:r>
            </a:p>
          </p:txBody>
        </p:sp>
        <p:sp>
          <p:nvSpPr>
            <p:cNvPr id="133140" name="Text Box 20">
              <a:extLst>
                <a:ext uri="{FF2B5EF4-FFF2-40B4-BE49-F238E27FC236}">
                  <a16:creationId xmlns:a16="http://schemas.microsoft.com/office/drawing/2014/main" id="{224AB1EF-62E0-97C5-5647-07A7FDF1D8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4" y="3648"/>
              <a:ext cx="290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B</a:t>
              </a:r>
            </a:p>
          </p:txBody>
        </p:sp>
        <p:sp>
          <p:nvSpPr>
            <p:cNvPr id="31764" name="Line 21">
              <a:extLst>
                <a:ext uri="{FF2B5EF4-FFF2-40B4-BE49-F238E27FC236}">
                  <a16:creationId xmlns:a16="http://schemas.microsoft.com/office/drawing/2014/main" id="{27AE5F85-C400-92E9-43B1-8EFC4A031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3600"/>
              <a:ext cx="40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65" name="Line 22">
              <a:extLst>
                <a:ext uri="{FF2B5EF4-FFF2-40B4-BE49-F238E27FC236}">
                  <a16:creationId xmlns:a16="http://schemas.microsoft.com/office/drawing/2014/main" id="{05070832-6250-BC5C-1E26-0842565E77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736"/>
              <a:ext cx="182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66" name="Line 23">
              <a:extLst>
                <a:ext uri="{FF2B5EF4-FFF2-40B4-BE49-F238E27FC236}">
                  <a16:creationId xmlns:a16="http://schemas.microsoft.com/office/drawing/2014/main" id="{4287D950-4E83-3A0B-AFDA-8BA15BAAB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2976"/>
              <a:ext cx="182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67" name="Line 24">
              <a:extLst>
                <a:ext uri="{FF2B5EF4-FFF2-40B4-BE49-F238E27FC236}">
                  <a16:creationId xmlns:a16="http://schemas.microsoft.com/office/drawing/2014/main" id="{A88958C3-C589-DE9E-18E2-6334E116AC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2976"/>
              <a:ext cx="182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68" name="Line 25">
              <a:extLst>
                <a:ext uri="{FF2B5EF4-FFF2-40B4-BE49-F238E27FC236}">
                  <a16:creationId xmlns:a16="http://schemas.microsoft.com/office/drawing/2014/main" id="{AA8A45F5-7294-7524-A97C-456BD6FF20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00" y="2976"/>
              <a:ext cx="182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69" name="Text Box 26">
              <a:extLst>
                <a:ext uri="{FF2B5EF4-FFF2-40B4-BE49-F238E27FC236}">
                  <a16:creationId xmlns:a16="http://schemas.microsoft.com/office/drawing/2014/main" id="{CBB3DC9C-4F6D-8889-D00F-7192F2DFD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592"/>
              <a:ext cx="272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31770" name="Line 27">
              <a:extLst>
                <a:ext uri="{FF2B5EF4-FFF2-40B4-BE49-F238E27FC236}">
                  <a16:creationId xmlns:a16="http://schemas.microsoft.com/office/drawing/2014/main" id="{FB8B7EDB-F93B-CE9F-271A-080512C35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880"/>
              <a:ext cx="288" cy="7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71" name="Line 28">
              <a:extLst>
                <a:ext uri="{FF2B5EF4-FFF2-40B4-BE49-F238E27FC236}">
                  <a16:creationId xmlns:a16="http://schemas.microsoft.com/office/drawing/2014/main" id="{EAB2268D-AC6A-306A-D558-C027ABFF5A1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000">
              <a:off x="1954" y="3185"/>
              <a:ext cx="217" cy="4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33149" name="Text Box 29">
              <a:extLst>
                <a:ext uri="{FF2B5EF4-FFF2-40B4-BE49-F238E27FC236}">
                  <a16:creationId xmlns:a16="http://schemas.microsoft.com/office/drawing/2014/main" id="{B212DD1B-8808-9FD4-6E25-756A0D7CE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609"/>
              <a:ext cx="288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C</a:t>
              </a:r>
            </a:p>
          </p:txBody>
        </p:sp>
        <p:sp>
          <p:nvSpPr>
            <p:cNvPr id="31773" name="Line 30">
              <a:extLst>
                <a:ext uri="{FF2B5EF4-FFF2-40B4-BE49-F238E27FC236}">
                  <a16:creationId xmlns:a16="http://schemas.microsoft.com/office/drawing/2014/main" id="{2434C2A0-8142-16E1-D984-E844594650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3136"/>
              <a:ext cx="448" cy="1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74" name="Line 31">
              <a:extLst>
                <a:ext uri="{FF2B5EF4-FFF2-40B4-BE49-F238E27FC236}">
                  <a16:creationId xmlns:a16="http://schemas.microsoft.com/office/drawing/2014/main" id="{A821DD2D-041D-E2A4-9582-828062FA59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729"/>
              <a:ext cx="448" cy="1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75" name="Line 32">
              <a:extLst>
                <a:ext uri="{FF2B5EF4-FFF2-40B4-BE49-F238E27FC236}">
                  <a16:creationId xmlns:a16="http://schemas.microsoft.com/office/drawing/2014/main" id="{07BC9CF7-00E3-F704-F734-7F8E1A8DB2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0" y="2944"/>
              <a:ext cx="448" cy="1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76" name="Line 33">
              <a:extLst>
                <a:ext uri="{FF2B5EF4-FFF2-40B4-BE49-F238E27FC236}">
                  <a16:creationId xmlns:a16="http://schemas.microsoft.com/office/drawing/2014/main" id="{7C2AE1E0-73FB-3498-8555-F809E3D58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5" y="3456"/>
              <a:ext cx="96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77" name="Rectangle 34">
              <a:extLst>
                <a:ext uri="{FF2B5EF4-FFF2-40B4-BE49-F238E27FC236}">
                  <a16:creationId xmlns:a16="http://schemas.microsoft.com/office/drawing/2014/main" id="{BAC1FE98-54C2-2CF4-AD5D-AAE2B3B6D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9" y="2860"/>
              <a:ext cx="57" cy="88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sp>
          <p:nvSpPr>
            <p:cNvPr id="31778" name="Oval 35">
              <a:extLst>
                <a:ext uri="{FF2B5EF4-FFF2-40B4-BE49-F238E27FC236}">
                  <a16:creationId xmlns:a16="http://schemas.microsoft.com/office/drawing/2014/main" id="{76C041EB-B048-EC9D-1846-94B4DC566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" y="2649"/>
              <a:ext cx="162" cy="1336"/>
            </a:xfrm>
            <a:prstGeom prst="ellipse">
              <a:avLst/>
            </a:prstGeom>
            <a:gradFill rotWithShape="0">
              <a:gsLst>
                <a:gs pos="0">
                  <a:srgbClr val="762F76"/>
                </a:gs>
                <a:gs pos="50000">
                  <a:srgbClr val="FF66FF"/>
                </a:gs>
                <a:gs pos="100000">
                  <a:srgbClr val="762F76"/>
                </a:gs>
              </a:gsLst>
              <a:lin ang="0" scaled="1"/>
            </a:gra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</p:grpSp>
      <p:grpSp>
        <p:nvGrpSpPr>
          <p:cNvPr id="4" name="Group 36">
            <a:extLst>
              <a:ext uri="{FF2B5EF4-FFF2-40B4-BE49-F238E27FC236}">
                <a16:creationId xmlns:a16="http://schemas.microsoft.com/office/drawing/2014/main" id="{5B0EE583-30FB-D8F6-CD53-DE84E11A7A6A}"/>
              </a:ext>
            </a:extLst>
          </p:cNvPr>
          <p:cNvGrpSpPr>
            <a:grpSpLocks/>
          </p:cNvGrpSpPr>
          <p:nvPr/>
        </p:nvGrpSpPr>
        <p:grpSpPr bwMode="auto">
          <a:xfrm>
            <a:off x="3260990" y="341953"/>
            <a:ext cx="3688292" cy="2095500"/>
            <a:chOff x="1676" y="240"/>
            <a:chExt cx="2788" cy="1584"/>
          </a:xfrm>
        </p:grpSpPr>
        <p:sp>
          <p:nvSpPr>
            <p:cNvPr id="31780" name="Line 37">
              <a:extLst>
                <a:ext uri="{FF2B5EF4-FFF2-40B4-BE49-F238E27FC236}">
                  <a16:creationId xmlns:a16="http://schemas.microsoft.com/office/drawing/2014/main" id="{0C8C6BD1-D747-BBD4-E953-7798AF02D0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44" y="889"/>
              <a:ext cx="1847" cy="40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81" name="Line 38">
              <a:extLst>
                <a:ext uri="{FF2B5EF4-FFF2-40B4-BE49-F238E27FC236}">
                  <a16:creationId xmlns:a16="http://schemas.microsoft.com/office/drawing/2014/main" id="{8668C8F3-C3D3-E597-2FE8-2E89D4E052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6" y="1319"/>
              <a:ext cx="4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82" name="Line 39">
              <a:extLst>
                <a:ext uri="{FF2B5EF4-FFF2-40B4-BE49-F238E27FC236}">
                  <a16:creationId xmlns:a16="http://schemas.microsoft.com/office/drawing/2014/main" id="{40E52C1C-4E2D-DA34-C68B-0D45FEB501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1104"/>
              <a:ext cx="4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83" name="Line 40">
              <a:extLst>
                <a:ext uri="{FF2B5EF4-FFF2-40B4-BE49-F238E27FC236}">
                  <a16:creationId xmlns:a16="http://schemas.microsoft.com/office/drawing/2014/main" id="{A9E7C078-1151-683A-4FD9-6D9ECB312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864"/>
              <a:ext cx="4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84" name="Line 41">
              <a:extLst>
                <a:ext uri="{FF2B5EF4-FFF2-40B4-BE49-F238E27FC236}">
                  <a16:creationId xmlns:a16="http://schemas.microsoft.com/office/drawing/2014/main" id="{0CE46C1E-3EAB-F841-F802-EE9EDD943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8" y="1008"/>
              <a:ext cx="2408" cy="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pSp>
          <p:nvGrpSpPr>
            <p:cNvPr id="31785" name="Group 42">
              <a:extLst>
                <a:ext uri="{FF2B5EF4-FFF2-40B4-BE49-F238E27FC236}">
                  <a16:creationId xmlns:a16="http://schemas.microsoft.com/office/drawing/2014/main" id="{1C0DA1B1-8F2B-6BD4-D9CA-C113D7DB2B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6" y="688"/>
              <a:ext cx="838" cy="688"/>
              <a:chOff x="572" y="960"/>
              <a:chExt cx="994" cy="912"/>
            </a:xfrm>
          </p:grpSpPr>
          <p:sp>
            <p:nvSpPr>
              <p:cNvPr id="31786" name="Line 43">
                <a:extLst>
                  <a:ext uri="{FF2B5EF4-FFF2-40B4-BE49-F238E27FC236}">
                    <a16:creationId xmlns:a16="http://schemas.microsoft.com/office/drawing/2014/main" id="{F87A06BC-EC11-9C24-DEE3-972BB758A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960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87" name="Line 44">
                <a:extLst>
                  <a:ext uri="{FF2B5EF4-FFF2-40B4-BE49-F238E27FC236}">
                    <a16:creationId xmlns:a16="http://schemas.microsoft.com/office/drawing/2014/main" id="{7A8673A1-FC40-7124-FBFB-65C818599C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24" y="1872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88" name="Line 45">
                <a:extLst>
                  <a:ext uri="{FF2B5EF4-FFF2-40B4-BE49-F238E27FC236}">
                    <a16:creationId xmlns:a16="http://schemas.microsoft.com/office/drawing/2014/main" id="{2C2613DB-7016-8EAE-4379-1D1C035CD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96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789" name="Line 46">
                <a:extLst>
                  <a:ext uri="{FF2B5EF4-FFF2-40B4-BE49-F238E27FC236}">
                    <a16:creationId xmlns:a16="http://schemas.microsoft.com/office/drawing/2014/main" id="{D213312F-D3FE-A21A-74D0-28914DBEDD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20" y="1536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133167" name="Text Box 47">
                <a:extLst>
                  <a:ext uri="{FF2B5EF4-FFF2-40B4-BE49-F238E27FC236}">
                    <a16:creationId xmlns:a16="http://schemas.microsoft.com/office/drawing/2014/main" id="{7D4939EE-4460-AE96-11EE-36FE2ADE12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2" y="1211"/>
                <a:ext cx="994" cy="4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  <a:defRPr/>
                </a:pPr>
                <a:r>
                  <a:rPr lang="en-US" altLang="zh-CN" sz="2333" i="1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a</a:t>
                </a:r>
                <a:r>
                  <a:rPr lang="en-US" altLang="zh-CN" sz="2333" i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	</a:t>
                </a:r>
              </a:p>
            </p:txBody>
          </p:sp>
        </p:grpSp>
        <p:sp>
          <p:nvSpPr>
            <p:cNvPr id="133168" name="Rectangle 48">
              <a:extLst>
                <a:ext uri="{FF2B5EF4-FFF2-40B4-BE49-F238E27FC236}">
                  <a16:creationId xmlns:a16="http://schemas.microsoft.com/office/drawing/2014/main" id="{433123A4-2EFA-7706-30D5-6812EEA826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94" y="240"/>
              <a:ext cx="70" cy="1584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31792" name="Oval 49">
              <a:extLst>
                <a:ext uri="{FF2B5EF4-FFF2-40B4-BE49-F238E27FC236}">
                  <a16:creationId xmlns:a16="http://schemas.microsoft.com/office/drawing/2014/main" id="{6330EFC8-47C0-99B4-EAE2-F2E53A9FF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" y="345"/>
              <a:ext cx="162" cy="1336"/>
            </a:xfrm>
            <a:prstGeom prst="ellipse">
              <a:avLst/>
            </a:prstGeom>
            <a:gradFill rotWithShape="0">
              <a:gsLst>
                <a:gs pos="0">
                  <a:srgbClr val="762F76"/>
                </a:gs>
                <a:gs pos="50000">
                  <a:srgbClr val="FF66FF"/>
                </a:gs>
                <a:gs pos="100000">
                  <a:srgbClr val="762F76"/>
                </a:gs>
              </a:gsLst>
              <a:lin ang="0" scaled="1"/>
            </a:gra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  <p:sp>
          <p:nvSpPr>
            <p:cNvPr id="133170" name="Rectangle 50">
              <a:extLst>
                <a:ext uri="{FF2B5EF4-FFF2-40B4-BE49-F238E27FC236}">
                  <a16:creationId xmlns:a16="http://schemas.microsoft.com/office/drawing/2014/main" id="{5FBD12E7-59F8-71D5-F9BC-D97055D85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240"/>
              <a:ext cx="70" cy="324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133171" name="Rectangle 51">
              <a:extLst>
                <a:ext uri="{FF2B5EF4-FFF2-40B4-BE49-F238E27FC236}">
                  <a16:creationId xmlns:a16="http://schemas.microsoft.com/office/drawing/2014/main" id="{7F732EAF-9DDD-60DE-6FDA-40F5ECC194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995" y="1440"/>
              <a:ext cx="68" cy="336"/>
            </a:xfrm>
            <a:prstGeom prst="rect">
              <a:avLst/>
            </a:prstGeom>
            <a:gradFill rotWithShape="0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333"/>
            </a:p>
          </p:txBody>
        </p:sp>
        <p:sp>
          <p:nvSpPr>
            <p:cNvPr id="133172" name="Text Box 52">
              <a:extLst>
                <a:ext uri="{FF2B5EF4-FFF2-40B4-BE49-F238E27FC236}">
                  <a16:creationId xmlns:a16="http://schemas.microsoft.com/office/drawing/2014/main" id="{4CC14023-0CD0-543A-588A-9218C3100F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307"/>
              <a:ext cx="290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A</a:t>
              </a:r>
            </a:p>
          </p:txBody>
        </p:sp>
        <p:sp>
          <p:nvSpPr>
            <p:cNvPr id="133173" name="Text Box 53">
              <a:extLst>
                <a:ext uri="{FF2B5EF4-FFF2-40B4-BE49-F238E27FC236}">
                  <a16:creationId xmlns:a16="http://schemas.microsoft.com/office/drawing/2014/main" id="{CD045140-FB50-1CFB-F9F2-F15E5EC05B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1344"/>
              <a:ext cx="290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B</a:t>
              </a:r>
            </a:p>
          </p:txBody>
        </p:sp>
        <p:sp>
          <p:nvSpPr>
            <p:cNvPr id="31797" name="Line 54">
              <a:extLst>
                <a:ext uri="{FF2B5EF4-FFF2-40B4-BE49-F238E27FC236}">
                  <a16:creationId xmlns:a16="http://schemas.microsoft.com/office/drawing/2014/main" id="{CD62C81A-1AAF-D355-0D81-E1B624465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6" y="480"/>
              <a:ext cx="4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98" name="Line 55">
              <a:extLst>
                <a:ext uri="{FF2B5EF4-FFF2-40B4-BE49-F238E27FC236}">
                  <a16:creationId xmlns:a16="http://schemas.microsoft.com/office/drawing/2014/main" id="{1E778E70-D5A0-0D5E-A009-EF7BF77675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528"/>
              <a:ext cx="1847" cy="3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799" name="Line 56">
              <a:extLst>
                <a:ext uri="{FF2B5EF4-FFF2-40B4-BE49-F238E27FC236}">
                  <a16:creationId xmlns:a16="http://schemas.microsoft.com/office/drawing/2014/main" id="{87B36D58-D174-C6E5-534A-C7E47DCA3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1" y="664"/>
              <a:ext cx="1787" cy="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800" name="Line 57">
              <a:extLst>
                <a:ext uri="{FF2B5EF4-FFF2-40B4-BE49-F238E27FC236}">
                  <a16:creationId xmlns:a16="http://schemas.microsoft.com/office/drawing/2014/main" id="{46442895-E56D-9BB4-BF1B-6D638420F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864"/>
              <a:ext cx="177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801" name="Line 58">
              <a:extLst>
                <a:ext uri="{FF2B5EF4-FFF2-40B4-BE49-F238E27FC236}">
                  <a16:creationId xmlns:a16="http://schemas.microsoft.com/office/drawing/2014/main" id="{076612D6-AE68-936F-8035-6210DBEBA8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2" y="889"/>
              <a:ext cx="1799" cy="21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802" name="Text Box 59">
              <a:extLst>
                <a:ext uri="{FF2B5EF4-FFF2-40B4-BE49-F238E27FC236}">
                  <a16:creationId xmlns:a16="http://schemas.microsoft.com/office/drawing/2014/main" id="{4289F958-1B5C-5018-B8A6-F39C33693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4" y="528"/>
              <a:ext cx="278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333" i="1">
                  <a:solidFill>
                    <a:schemeClr val="accent2"/>
                  </a:solidFill>
                </a:rPr>
                <a:t>P</a:t>
              </a:r>
            </a:p>
          </p:txBody>
        </p:sp>
        <p:grpSp>
          <p:nvGrpSpPr>
            <p:cNvPr id="31803" name="Group 60">
              <a:extLst>
                <a:ext uri="{FF2B5EF4-FFF2-40B4-BE49-F238E27FC236}">
                  <a16:creationId xmlns:a16="http://schemas.microsoft.com/office/drawing/2014/main" id="{EBEBA32E-5E57-0FA4-210A-561E7AFEAF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576"/>
              <a:ext cx="240" cy="790"/>
              <a:chOff x="1344" y="1488"/>
              <a:chExt cx="192" cy="864"/>
            </a:xfrm>
          </p:grpSpPr>
          <p:sp>
            <p:nvSpPr>
              <p:cNvPr id="31804" name="Line 61">
                <a:extLst>
                  <a:ext uri="{FF2B5EF4-FFF2-40B4-BE49-F238E27FC236}">
                    <a16:creationId xmlns:a16="http://schemas.microsoft.com/office/drawing/2014/main" id="{16268968-4AE3-F105-7304-0CF074376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488"/>
                <a:ext cx="192" cy="81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31805" name="Line 62">
                <a:extLst>
                  <a:ext uri="{FF2B5EF4-FFF2-40B4-BE49-F238E27FC236}">
                    <a16:creationId xmlns:a16="http://schemas.microsoft.com/office/drawing/2014/main" id="{790ED151-649B-DB0D-885B-059399E846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920"/>
                <a:ext cx="96" cy="432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sp>
          <p:nvSpPr>
            <p:cNvPr id="133183" name="Text Box 63">
              <a:extLst>
                <a:ext uri="{FF2B5EF4-FFF2-40B4-BE49-F238E27FC236}">
                  <a16:creationId xmlns:a16="http://schemas.microsoft.com/office/drawing/2014/main" id="{7C5DBEB7-CF44-8E73-1206-56A1861000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296"/>
              <a:ext cx="288" cy="341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2333" i="1" noProof="1">
                  <a:solidFill>
                    <a:schemeClr val="accent2"/>
                  </a:solidFill>
                  <a:effectLst>
                    <a:outerShdw blurRad="38100" dist="38100" dir="2700000">
                      <a:srgbClr val="C0C0C0"/>
                    </a:outerShdw>
                  </a:effectLst>
                </a:rPr>
                <a:t>C</a:t>
              </a:r>
            </a:p>
          </p:txBody>
        </p:sp>
        <p:sp>
          <p:nvSpPr>
            <p:cNvPr id="31807" name="Line 64">
              <a:extLst>
                <a:ext uri="{FF2B5EF4-FFF2-40B4-BE49-F238E27FC236}">
                  <a16:creationId xmlns:a16="http://schemas.microsoft.com/office/drawing/2014/main" id="{D498EAEF-6EF3-35E0-900B-87C3DB2AD0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46" y="672"/>
              <a:ext cx="402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1808" name="Rectangle 65">
              <a:extLst>
                <a:ext uri="{FF2B5EF4-FFF2-40B4-BE49-F238E27FC236}">
                  <a16:creationId xmlns:a16="http://schemas.microsoft.com/office/drawing/2014/main" id="{369494CD-708A-602F-1865-17182AFA6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7" y="555"/>
              <a:ext cx="57" cy="88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2333"/>
            </a:p>
          </p:txBody>
        </p:sp>
      </p:grpSp>
      <p:sp>
        <p:nvSpPr>
          <p:cNvPr id="133186" name="Rectangle 66">
            <a:extLst>
              <a:ext uri="{FF2B5EF4-FFF2-40B4-BE49-F238E27FC236}">
                <a16:creationId xmlns:a16="http://schemas.microsoft.com/office/drawing/2014/main" id="{78D59C79-F331-181C-60F0-00E074785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178" y="4526935"/>
            <a:ext cx="6731000" cy="89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altLang="zh-CN" sz="2333" i="1" dirty="0"/>
              <a:t>       P</a:t>
            </a:r>
            <a:r>
              <a:rPr lang="zh-CN" altLang="en-US" sz="2333" dirty="0"/>
              <a:t>点形成明纹还是暗纹，取决于</a:t>
            </a:r>
            <a:r>
              <a:rPr lang="en-US" altLang="zh-CN" sz="2333" i="1" dirty="0"/>
              <a:t>BC</a:t>
            </a:r>
            <a:r>
              <a:rPr lang="zh-CN" altLang="en-US" sz="2333" dirty="0"/>
              <a:t>等于半波长的奇数倍还是偶数倍。</a:t>
            </a:r>
          </a:p>
        </p:txBody>
      </p:sp>
      <p:sp>
        <p:nvSpPr>
          <p:cNvPr id="133187" name="Text Box 67">
            <a:extLst>
              <a:ext uri="{FF2B5EF4-FFF2-40B4-BE49-F238E27FC236}">
                <a16:creationId xmlns:a16="http://schemas.microsoft.com/office/drawing/2014/main" id="{DACD7E0F-1EC8-AB92-50DD-B265C9607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07" y="1705240"/>
            <a:ext cx="203993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 i="1">
                <a:solidFill>
                  <a:srgbClr val="FF0000"/>
                </a:solidFill>
              </a:rPr>
              <a:t>P</a:t>
            </a:r>
            <a:r>
              <a:rPr lang="zh-CN" altLang="en-US" sz="2333">
                <a:solidFill>
                  <a:srgbClr val="FF0000"/>
                </a:solidFill>
              </a:rPr>
              <a:t>点出现暗纹</a:t>
            </a:r>
          </a:p>
        </p:txBody>
      </p:sp>
      <p:sp>
        <p:nvSpPr>
          <p:cNvPr id="133188" name="Rectangle 68">
            <a:extLst>
              <a:ext uri="{FF2B5EF4-FFF2-40B4-BE49-F238E27FC236}">
                <a16:creationId xmlns:a16="http://schemas.microsoft.com/office/drawing/2014/main" id="{948E53F5-782E-E899-9017-73951BE16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261" y="3877469"/>
            <a:ext cx="197908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 i="1">
                <a:solidFill>
                  <a:srgbClr val="FF0000"/>
                </a:solidFill>
              </a:rPr>
              <a:t>P</a:t>
            </a:r>
            <a:r>
              <a:rPr lang="zh-CN" altLang="en-US" sz="2333">
                <a:solidFill>
                  <a:srgbClr val="FF0000"/>
                </a:solidFill>
              </a:rPr>
              <a:t>点出现明纹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6" grpId="0"/>
      <p:bldP spid="133187" grpId="0"/>
      <p:bldP spid="13318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03">
            <a:extLst>
              <a:ext uri="{FF2B5EF4-FFF2-40B4-BE49-F238E27FC236}">
                <a16:creationId xmlns:a16="http://schemas.microsoft.com/office/drawing/2014/main" id="{AF47432A-00CE-13BA-18F5-F56634A5B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913" y="408278"/>
            <a:ext cx="246062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 dirty="0">
                <a:solidFill>
                  <a:schemeClr val="accent6"/>
                </a:solidFill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</a:rPr>
              <a:t>、</a:t>
            </a:r>
            <a:r>
              <a:rPr lang="zh-CN" altLang="en-US" sz="2333" dirty="0">
                <a:solidFill>
                  <a:schemeClr val="accent6"/>
                </a:solidFill>
              </a:rPr>
              <a:t>衍射条件</a:t>
            </a:r>
          </a:p>
        </p:txBody>
      </p:sp>
      <p:graphicFrame>
        <p:nvGraphicFramePr>
          <p:cNvPr id="144552" name="Object 168">
            <a:extLst>
              <a:ext uri="{FF2B5EF4-FFF2-40B4-BE49-F238E27FC236}">
                <a16:creationId xmlns:a16="http://schemas.microsoft.com/office/drawing/2014/main" id="{A88D82F5-F9EC-8F5A-0704-94558FB382F4}"/>
              </a:ext>
            </a:extLst>
          </p:cNvPr>
          <p:cNvGraphicFramePr>
            <a:graphicFrameLocks/>
          </p:cNvGraphicFramePr>
          <p:nvPr/>
        </p:nvGraphicFramePr>
        <p:xfrm>
          <a:off x="1227791" y="1762125"/>
          <a:ext cx="1270000" cy="411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832" imgH="177492" progId="Equation.3">
                  <p:embed/>
                </p:oleObj>
              </mc:Choice>
              <mc:Fallback>
                <p:oleObj r:id="rId3" imgW="557832" imgH="177492" progId="Equation.3">
                  <p:embed/>
                  <p:pic>
                    <p:nvPicPr>
                      <p:cNvPr id="144552" name="Object 168">
                        <a:extLst>
                          <a:ext uri="{FF2B5EF4-FFF2-40B4-BE49-F238E27FC236}">
                            <a16:creationId xmlns:a16="http://schemas.microsoft.com/office/drawing/2014/main" id="{A88D82F5-F9EC-8F5A-0704-94558FB382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791" y="1762125"/>
                        <a:ext cx="1270000" cy="411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553" name="Text Box 169">
            <a:extLst>
              <a:ext uri="{FF2B5EF4-FFF2-40B4-BE49-F238E27FC236}">
                <a16:creationId xmlns:a16="http://schemas.microsoft.com/office/drawing/2014/main" id="{ABB45E53-730D-2CF0-862E-06D8F29B2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4749" y="971021"/>
            <a:ext cx="33374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333"/>
              <a:t>0</a:t>
            </a:r>
          </a:p>
        </p:txBody>
      </p:sp>
      <p:graphicFrame>
        <p:nvGraphicFramePr>
          <p:cNvPr id="144554" name="Object 170">
            <a:extLst>
              <a:ext uri="{FF2B5EF4-FFF2-40B4-BE49-F238E27FC236}">
                <a16:creationId xmlns:a16="http://schemas.microsoft.com/office/drawing/2014/main" id="{27E3A6DA-AC5E-F11C-A5C9-A0CAFFD2AC68}"/>
              </a:ext>
            </a:extLst>
          </p:cNvPr>
          <p:cNvGraphicFramePr>
            <a:graphicFrameLocks/>
          </p:cNvGraphicFramePr>
          <p:nvPr/>
        </p:nvGraphicFramePr>
        <p:xfrm>
          <a:off x="2803261" y="1468438"/>
          <a:ext cx="1484313" cy="780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60240" imgH="406080" progId="Equation.DSMT4">
                  <p:embed/>
                </p:oleObj>
              </mc:Choice>
              <mc:Fallback>
                <p:oleObj name="Equation" r:id="rId5" imgW="660240" imgH="406080" progId="Equation.DSMT4">
                  <p:embed/>
                  <p:pic>
                    <p:nvPicPr>
                      <p:cNvPr id="144554" name="Object 170">
                        <a:extLst>
                          <a:ext uri="{FF2B5EF4-FFF2-40B4-BE49-F238E27FC236}">
                            <a16:creationId xmlns:a16="http://schemas.microsoft.com/office/drawing/2014/main" id="{27E3A6DA-AC5E-F11C-A5C9-A0CAFFD2AC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261" y="1468438"/>
                        <a:ext cx="1484313" cy="780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55" name="Object 171">
            <a:extLst>
              <a:ext uri="{FF2B5EF4-FFF2-40B4-BE49-F238E27FC236}">
                <a16:creationId xmlns:a16="http://schemas.microsoft.com/office/drawing/2014/main" id="{684D8B24-C85C-4EDB-457A-1448D47C85A8}"/>
              </a:ext>
            </a:extLst>
          </p:cNvPr>
          <p:cNvGraphicFramePr>
            <a:graphicFrameLocks/>
          </p:cNvGraphicFramePr>
          <p:nvPr/>
        </p:nvGraphicFramePr>
        <p:xfrm>
          <a:off x="2907771" y="2248959"/>
          <a:ext cx="1604698" cy="781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98400" imgH="406080" progId="Equation.DSMT4">
                  <p:embed/>
                </p:oleObj>
              </mc:Choice>
              <mc:Fallback>
                <p:oleObj name="Equation" r:id="rId7" imgW="698400" imgH="406080" progId="Equation.DSMT4">
                  <p:embed/>
                  <p:pic>
                    <p:nvPicPr>
                      <p:cNvPr id="144555" name="Object 171">
                        <a:extLst>
                          <a:ext uri="{FF2B5EF4-FFF2-40B4-BE49-F238E27FC236}">
                            <a16:creationId xmlns:a16="http://schemas.microsoft.com/office/drawing/2014/main" id="{684D8B24-C85C-4EDB-457A-1448D47C85A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771" y="2248959"/>
                        <a:ext cx="1604698" cy="781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2">
            <a:extLst>
              <a:ext uri="{FF2B5EF4-FFF2-40B4-BE49-F238E27FC236}">
                <a16:creationId xmlns:a16="http://schemas.microsoft.com/office/drawing/2014/main" id="{E551117A-322A-D30B-CC56-DA3B559626F1}"/>
              </a:ext>
            </a:extLst>
          </p:cNvPr>
          <p:cNvGrpSpPr>
            <a:grpSpLocks/>
          </p:cNvGrpSpPr>
          <p:nvPr/>
        </p:nvGrpSpPr>
        <p:grpSpPr bwMode="auto">
          <a:xfrm>
            <a:off x="2561291" y="1084792"/>
            <a:ext cx="113771" cy="1640417"/>
            <a:chOff x="1248" y="2688"/>
            <a:chExt cx="192" cy="1488"/>
          </a:xfrm>
        </p:grpSpPr>
        <p:sp>
          <p:nvSpPr>
            <p:cNvPr id="33799" name="Line 173">
              <a:extLst>
                <a:ext uri="{FF2B5EF4-FFF2-40B4-BE49-F238E27FC236}">
                  <a16:creationId xmlns:a16="http://schemas.microsoft.com/office/drawing/2014/main" id="{BB27DA15-C97B-5974-6439-B5EE70B723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784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3800" name="Line 174">
              <a:extLst>
                <a:ext uri="{FF2B5EF4-FFF2-40B4-BE49-F238E27FC236}">
                  <a16:creationId xmlns:a16="http://schemas.microsoft.com/office/drawing/2014/main" id="{43041154-119A-C576-666A-6E7CFB90F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504"/>
              <a:ext cx="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3801" name="Line 175">
              <a:extLst>
                <a:ext uri="{FF2B5EF4-FFF2-40B4-BE49-F238E27FC236}">
                  <a16:creationId xmlns:a16="http://schemas.microsoft.com/office/drawing/2014/main" id="{0C0FF79A-1A61-C4C0-CFF2-DA89B0CF84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3312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3802" name="Line 176">
              <a:extLst>
                <a:ext uri="{FF2B5EF4-FFF2-40B4-BE49-F238E27FC236}">
                  <a16:creationId xmlns:a16="http://schemas.microsoft.com/office/drawing/2014/main" id="{1801BFD0-EE94-461A-E00B-EB7BC81C9A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44" y="2688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3803" name="Line 177">
              <a:extLst>
                <a:ext uri="{FF2B5EF4-FFF2-40B4-BE49-F238E27FC236}">
                  <a16:creationId xmlns:a16="http://schemas.microsoft.com/office/drawing/2014/main" id="{E986A5FB-6B65-2E1C-A896-CEADE47BB6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4" y="4080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33804" name="Line 178">
              <a:extLst>
                <a:ext uri="{FF2B5EF4-FFF2-40B4-BE49-F238E27FC236}">
                  <a16:creationId xmlns:a16="http://schemas.microsoft.com/office/drawing/2014/main" id="{9449EE44-F5C2-7BB2-D752-E3FD64EB128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48" y="3408"/>
              <a:ext cx="96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144563" name="Text Box 179">
            <a:extLst>
              <a:ext uri="{FF2B5EF4-FFF2-40B4-BE49-F238E27FC236}">
                <a16:creationId xmlns:a16="http://schemas.microsoft.com/office/drawing/2014/main" id="{F8A3965B-A1DE-3DE0-FB51-1F0A89643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999" y="915459"/>
            <a:ext cx="155971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>
                <a:solidFill>
                  <a:srgbClr val="FF0000"/>
                </a:solidFill>
              </a:rPr>
              <a:t>中央明纹</a:t>
            </a:r>
          </a:p>
        </p:txBody>
      </p:sp>
      <p:sp>
        <p:nvSpPr>
          <p:cNvPr id="144564" name="Text Box 180">
            <a:extLst>
              <a:ext uri="{FF2B5EF4-FFF2-40B4-BE49-F238E27FC236}">
                <a16:creationId xmlns:a16="http://schemas.microsoft.com/office/drawing/2014/main" id="{F71B7DC6-30C2-139C-5317-2567B33FD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135" y="1637771"/>
            <a:ext cx="87577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>
                <a:solidFill>
                  <a:srgbClr val="FF0000"/>
                </a:solidFill>
              </a:rPr>
              <a:t>明纹</a:t>
            </a:r>
          </a:p>
        </p:txBody>
      </p:sp>
      <p:sp>
        <p:nvSpPr>
          <p:cNvPr id="144565" name="Text Box 181">
            <a:extLst>
              <a:ext uri="{FF2B5EF4-FFF2-40B4-BE49-F238E27FC236}">
                <a16:creationId xmlns:a16="http://schemas.microsoft.com/office/drawing/2014/main" id="{F52CDF84-69E6-27B0-4468-41E269BB1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7229" y="2427552"/>
            <a:ext cx="87577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>
                <a:solidFill>
                  <a:srgbClr val="FF0000"/>
                </a:solidFill>
              </a:rPr>
              <a:t>暗纹</a:t>
            </a:r>
          </a:p>
        </p:txBody>
      </p:sp>
      <p:graphicFrame>
        <p:nvGraphicFramePr>
          <p:cNvPr id="144566" name="Object 182">
            <a:extLst>
              <a:ext uri="{FF2B5EF4-FFF2-40B4-BE49-F238E27FC236}">
                <a16:creationId xmlns:a16="http://schemas.microsoft.com/office/drawing/2014/main" id="{5BE3E7C1-0B4E-695D-F316-EBF20120AD8A}"/>
              </a:ext>
            </a:extLst>
          </p:cNvPr>
          <p:cNvGraphicFramePr>
            <a:graphicFrameLocks/>
          </p:cNvGraphicFramePr>
          <p:nvPr/>
        </p:nvGraphicFramePr>
        <p:xfrm>
          <a:off x="5109352" y="1648354"/>
          <a:ext cx="1768615" cy="42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02960" imgH="203040" progId="Equation.DSMT4">
                  <p:embed/>
                </p:oleObj>
              </mc:Choice>
              <mc:Fallback>
                <p:oleObj name="Equation" r:id="rId9" imgW="1002960" imgH="203040" progId="Equation.DSMT4">
                  <p:embed/>
                  <p:pic>
                    <p:nvPicPr>
                      <p:cNvPr id="144566" name="Object 182">
                        <a:extLst>
                          <a:ext uri="{FF2B5EF4-FFF2-40B4-BE49-F238E27FC236}">
                            <a16:creationId xmlns:a16="http://schemas.microsoft.com/office/drawing/2014/main" id="{5BE3E7C1-0B4E-695D-F316-EBF20120AD8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352" y="1648354"/>
                        <a:ext cx="1768615" cy="422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567" name="Object 183">
            <a:extLst>
              <a:ext uri="{FF2B5EF4-FFF2-40B4-BE49-F238E27FC236}">
                <a16:creationId xmlns:a16="http://schemas.microsoft.com/office/drawing/2014/main" id="{6F90EE43-A101-EF12-E49C-06149584739C}"/>
              </a:ext>
            </a:extLst>
          </p:cNvPr>
          <p:cNvGraphicFramePr>
            <a:graphicFrameLocks/>
          </p:cNvGraphicFramePr>
          <p:nvPr/>
        </p:nvGraphicFramePr>
        <p:xfrm>
          <a:off x="5101952" y="2432078"/>
          <a:ext cx="1785277" cy="42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02960" imgH="203040" progId="Equation.DSMT4">
                  <p:embed/>
                </p:oleObj>
              </mc:Choice>
              <mc:Fallback>
                <p:oleObj name="Equation" r:id="rId11" imgW="1002960" imgH="203040" progId="Equation.DSMT4">
                  <p:embed/>
                  <p:pic>
                    <p:nvPicPr>
                      <p:cNvPr id="144567" name="Object 183">
                        <a:extLst>
                          <a:ext uri="{FF2B5EF4-FFF2-40B4-BE49-F238E27FC236}">
                            <a16:creationId xmlns:a16="http://schemas.microsoft.com/office/drawing/2014/main" id="{6F90EE43-A101-EF12-E49C-06149584739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1952" y="2432078"/>
                        <a:ext cx="1785277" cy="4220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4570" name="Text Box 186">
            <a:extLst>
              <a:ext uri="{FF2B5EF4-FFF2-40B4-BE49-F238E27FC236}">
                <a16:creationId xmlns:a16="http://schemas.microsoft.com/office/drawing/2014/main" id="{940E91C9-B9A9-1B4C-EEA6-A94E02896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141" y="3269248"/>
            <a:ext cx="5893594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333" i="1" dirty="0">
                <a:solidFill>
                  <a:srgbClr val="000000"/>
                </a:solidFill>
              </a:rPr>
              <a:t> </a:t>
            </a:r>
            <a:r>
              <a:rPr lang="en-US" altLang="zh-CN" sz="2333" i="1" dirty="0" err="1"/>
              <a:t>a</a:t>
            </a:r>
            <a:r>
              <a:rPr lang="en-US" altLang="zh-CN" sz="2333" dirty="0" err="1"/>
              <a:t>sin</a:t>
            </a:r>
            <a:r>
              <a:rPr lang="en-US" altLang="zh-CN" sz="2333" i="1" dirty="0">
                <a:latin typeface="Symbol" panose="05050102010706020507" pitchFamily="18" charset="2"/>
                <a:sym typeface="Symbol" panose="05050102010706020507" pitchFamily="18" charset="2"/>
              </a:rPr>
              <a:t> </a:t>
            </a:r>
            <a:r>
              <a:rPr lang="zh-CN" altLang="en-US" sz="2333" dirty="0">
                <a:latin typeface="宋体" panose="02010600030101010101" pitchFamily="2" charset="-122"/>
                <a:sym typeface="Symbol" panose="05050102010706020507" pitchFamily="18" charset="2"/>
              </a:rPr>
              <a:t>是</a:t>
            </a:r>
            <a:r>
              <a:rPr lang="zh-CN" altLang="en-US" sz="2333" dirty="0"/>
              <a:t>最大光程差，</a:t>
            </a:r>
            <a:r>
              <a:rPr lang="en-US" altLang="zh-CN" sz="2333" i="1" dirty="0"/>
              <a:t> k</a:t>
            </a:r>
            <a:r>
              <a:rPr lang="zh-CN" altLang="en-US" sz="2333" dirty="0"/>
              <a:t>是衍射级次</a:t>
            </a:r>
          </a:p>
        </p:txBody>
      </p:sp>
      <p:sp>
        <p:nvSpPr>
          <p:cNvPr id="144572" name="Text Box 188">
            <a:extLst>
              <a:ext uri="{FF2B5EF4-FFF2-40B4-BE49-F238E27FC236}">
                <a16:creationId xmlns:a16="http://schemas.microsoft.com/office/drawing/2014/main" id="{0D67BB27-3FAC-E1BA-EF83-B057E447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4476978"/>
            <a:ext cx="775865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5000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333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333" dirty="0" err="1">
                <a:ea typeface="黑体" panose="02010609060101010101" pitchFamily="49" charset="-122"/>
                <a:cs typeface="Times New Roman" panose="02020603050405020304" pitchFamily="18" charset="0"/>
              </a:rPr>
              <a:t>sin</a:t>
            </a:r>
            <a:r>
              <a:rPr lang="en-US" altLang="zh-CN" sz="2333" i="1" dirty="0"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zh-CN" altLang="en-US" sz="2333" dirty="0">
                <a:ea typeface="黑体" panose="02010609060101010101" pitchFamily="49" charset="-122"/>
                <a:cs typeface="Times New Roman" panose="02020603050405020304" pitchFamily="18" charset="0"/>
              </a:rPr>
              <a:t>不等于</a:t>
            </a:r>
            <a:r>
              <a:rPr lang="en-US" altLang="zh-CN" sz="2333" i="1" dirty="0"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333" dirty="0">
                <a:ea typeface="黑体" panose="02010609060101010101" pitchFamily="49" charset="-122"/>
                <a:cs typeface="Times New Roman" panose="02020603050405020304" pitchFamily="18" charset="0"/>
              </a:rPr>
              <a:t>/2</a:t>
            </a:r>
            <a:r>
              <a:rPr lang="zh-CN" altLang="en-US" sz="2333" dirty="0">
                <a:ea typeface="黑体" panose="02010609060101010101" pitchFamily="49" charset="-122"/>
                <a:cs typeface="Times New Roman" panose="02020603050405020304" pitchFamily="18" charset="0"/>
              </a:rPr>
              <a:t>的整数倍时</a:t>
            </a:r>
            <a:r>
              <a:rPr lang="en-US" altLang="zh-CN" sz="2333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zh-CN" altLang="en-US" sz="2333" dirty="0">
                <a:ea typeface="黑体" panose="02010609060101010101" pitchFamily="49" charset="-122"/>
                <a:cs typeface="Times New Roman" panose="02020603050405020304" pitchFamily="18" charset="0"/>
              </a:rPr>
              <a:t>光强介于最明与最暗之间</a:t>
            </a:r>
          </a:p>
        </p:txBody>
      </p:sp>
      <p:sp>
        <p:nvSpPr>
          <p:cNvPr id="3" name="Text Box 190">
            <a:extLst>
              <a:ext uri="{FF2B5EF4-FFF2-40B4-BE49-F238E27FC236}">
                <a16:creationId xmlns:a16="http://schemas.microsoft.com/office/drawing/2014/main" id="{6CDE32A1-8E18-18D7-B283-5DBCBA0AC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3849469"/>
            <a:ext cx="7592881" cy="451342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  <a:buFont typeface="Wingdings" panose="05000000000000000000" pitchFamily="2" charset="2"/>
              <a:buChar char="Ø"/>
              <a:defRPr/>
            </a:pPr>
            <a:r>
              <a:rPr lang="en-US" altLang="zh-CN" sz="2333" dirty="0"/>
              <a:t> 2</a:t>
            </a:r>
            <a:r>
              <a:rPr lang="en-US" altLang="zh-CN" sz="2333" i="1" dirty="0"/>
              <a:t>k</a:t>
            </a:r>
            <a:r>
              <a:rPr lang="zh-CN" altLang="en-US" sz="2333" dirty="0"/>
              <a:t> 和</a:t>
            </a:r>
            <a:r>
              <a:rPr lang="en-US" altLang="zh-CN" sz="2333" dirty="0"/>
              <a:t>2</a:t>
            </a:r>
            <a:r>
              <a:rPr lang="en-US" altLang="zh-CN" sz="2333" i="1" dirty="0"/>
              <a:t>k</a:t>
            </a:r>
            <a:r>
              <a:rPr lang="en-US" altLang="zh-CN" sz="2333" dirty="0">
                <a:cs typeface="Times New Roman" panose="02020603050405020304" pitchFamily="18" charset="0"/>
              </a:rPr>
              <a:t>+1</a:t>
            </a:r>
            <a:r>
              <a:rPr lang="zh-CN" altLang="en-US" sz="2333" dirty="0"/>
              <a:t>是单缝面上可以分成的半波带的数目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4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4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4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45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4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4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53" grpId="0" build="p"/>
      <p:bldP spid="144563" grpId="0" build="p"/>
      <p:bldP spid="144564" grpId="0" build="p"/>
      <p:bldP spid="144565" grpId="0" build="p"/>
      <p:bldP spid="144570" grpId="0" build="p"/>
      <p:bldP spid="144572" grpId="0" uiExpand="1" build="p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B0BDB49-AC32-23CB-FE67-D4D3A9BEB149}"/>
              </a:ext>
            </a:extLst>
          </p:cNvPr>
          <p:cNvSpPr txBox="1"/>
          <p:nvPr/>
        </p:nvSpPr>
        <p:spPr>
          <a:xfrm>
            <a:off x="1380449" y="1057300"/>
            <a:ext cx="6383103" cy="163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rgbClr val="0000FF"/>
                </a:solidFill>
                <a:cs typeface="Times New Roman" panose="02020603050405020304" pitchFamily="18" charset="0"/>
              </a:rPr>
              <a:t>       </a:t>
            </a:r>
            <a:r>
              <a:rPr lang="zh-CN" altLang="en-US" sz="2333" dirty="0">
                <a:cs typeface="Times New Roman" panose="02020603050405020304" pitchFamily="18" charset="0"/>
              </a:rPr>
              <a:t>平行单色光垂直入射到单缝上，观察单缝夫朗和费衍射。若屏上</a:t>
            </a:r>
            <a:r>
              <a:rPr lang="en-US" altLang="zh-CN" sz="2333" i="1" dirty="0">
                <a:cs typeface="Times New Roman" panose="02020603050405020304" pitchFamily="18" charset="0"/>
              </a:rPr>
              <a:t>P</a:t>
            </a:r>
            <a:r>
              <a:rPr lang="zh-CN" altLang="en-US" sz="2333" dirty="0">
                <a:cs typeface="Times New Roman" panose="02020603050405020304" pitchFamily="18" charset="0"/>
              </a:rPr>
              <a:t>点处为第</a:t>
            </a:r>
            <a:r>
              <a:rPr lang="en-US" altLang="zh-CN" sz="2333" dirty="0">
                <a:cs typeface="Times New Roman" panose="02020603050405020304" pitchFamily="18" charset="0"/>
              </a:rPr>
              <a:t>2</a:t>
            </a:r>
            <a:r>
              <a:rPr lang="zh-CN" altLang="en-US" sz="2333" dirty="0">
                <a:cs typeface="Times New Roman" panose="02020603050405020304" pitchFamily="18" charset="0"/>
              </a:rPr>
              <a:t>级明条纹，则单缝处波面相应地可划分为几个半波带（     ）</a:t>
            </a:r>
            <a:endParaRPr lang="zh-CN" altLang="en-US" sz="2333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12E99D-47C5-0EC0-C29B-37712BB100A6}"/>
              </a:ext>
            </a:extLst>
          </p:cNvPr>
          <p:cNvSpPr txBox="1"/>
          <p:nvPr/>
        </p:nvSpPr>
        <p:spPr>
          <a:xfrm>
            <a:off x="2471767" y="2876310"/>
            <a:ext cx="4560507" cy="141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08" indent="-428608">
              <a:lnSpc>
                <a:spcPct val="200000"/>
              </a:lnSpc>
              <a:buAutoNum type="alphaUcParenBoth"/>
            </a:pPr>
            <a:r>
              <a:rPr lang="en-US" altLang="zh-CN" sz="2333" dirty="0"/>
              <a:t> 2                         (B) 4</a:t>
            </a:r>
          </a:p>
          <a:p>
            <a:pPr>
              <a:lnSpc>
                <a:spcPct val="200000"/>
              </a:lnSpc>
            </a:pPr>
            <a:r>
              <a:rPr lang="en-US" altLang="zh-CN" sz="2333" dirty="0"/>
              <a:t>(C) 3                         (D) 5</a:t>
            </a:r>
            <a:endParaRPr lang="zh-CN" altLang="en-US" sz="2333" dirty="0"/>
          </a:p>
        </p:txBody>
      </p:sp>
      <p:sp>
        <p:nvSpPr>
          <p:cNvPr id="5" name="AutoShape 12">
            <a:extLst>
              <a:ext uri="{FF2B5EF4-FFF2-40B4-BE49-F238E27FC236}">
                <a16:creationId xmlns:a16="http://schemas.microsoft.com/office/drawing/2014/main" id="{457D8F2A-3034-B16C-D2F5-ACB216342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23381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pic>
        <p:nvPicPr>
          <p:cNvPr id="6" name="Picture 14" descr="4C70BBA977B88F3DF7393CB7443DAF2A">
            <a:extLst>
              <a:ext uri="{FF2B5EF4-FFF2-40B4-BE49-F238E27FC236}">
                <a16:creationId xmlns:a16="http://schemas.microsoft.com/office/drawing/2014/main" id="{341C5365-CB28-9E8A-60FB-B2D007B4A4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57600"/>
            <a:ext cx="558932" cy="59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21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3D8EE3C-B75F-415E-176D-AF7973F2F5F5}"/>
              </a:ext>
            </a:extLst>
          </p:cNvPr>
          <p:cNvSpPr txBox="1"/>
          <p:nvPr/>
        </p:nvSpPr>
        <p:spPr>
          <a:xfrm>
            <a:off x="2168293" y="477198"/>
            <a:ext cx="603562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/>
              <a:t>为什么</a:t>
            </a:r>
            <a:r>
              <a:rPr lang="el-GR" altLang="zh-CN" sz="2333" i="1" dirty="0"/>
              <a:t>θ</a:t>
            </a:r>
            <a:r>
              <a:rPr lang="zh-CN" altLang="en-US" sz="2333" dirty="0"/>
              <a:t>角增加时，光强的极大值迅速衰减？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6C8999-517C-0408-2867-E8E30F49A423}"/>
              </a:ext>
            </a:extLst>
          </p:cNvPr>
          <p:cNvGrpSpPr>
            <a:grpSpLocks/>
          </p:cNvGrpSpPr>
          <p:nvPr/>
        </p:nvGrpSpPr>
        <p:grpSpPr bwMode="auto">
          <a:xfrm>
            <a:off x="4910007" y="1343883"/>
            <a:ext cx="1568979" cy="2371989"/>
            <a:chOff x="6443663" y="852490"/>
            <a:chExt cx="1935162" cy="3238498"/>
          </a:xfrm>
        </p:grpSpPr>
        <p:grpSp>
          <p:nvGrpSpPr>
            <p:cNvPr id="13" name="Group 61">
              <a:extLst>
                <a:ext uri="{FF2B5EF4-FFF2-40B4-BE49-F238E27FC236}">
                  <a16:creationId xmlns:a16="http://schemas.microsoft.com/office/drawing/2014/main" id="{921C84E8-D7BD-2E60-61C0-DEA4ED52B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6300" y="1927225"/>
              <a:ext cx="800100" cy="2163763"/>
              <a:chOff x="4531" y="962"/>
              <a:chExt cx="504" cy="1363"/>
            </a:xfrm>
          </p:grpSpPr>
          <p:sp>
            <p:nvSpPr>
              <p:cNvPr id="43" name="Line 10">
                <a:extLst>
                  <a:ext uri="{FF2B5EF4-FFF2-40B4-BE49-F238E27FC236}">
                    <a16:creationId xmlns:a16="http://schemas.microsoft.com/office/drawing/2014/main" id="{E38D814E-AC1A-A41A-54B0-F94045E7F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1" y="1249"/>
                <a:ext cx="204" cy="408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Line 11">
                <a:extLst>
                  <a:ext uri="{FF2B5EF4-FFF2-40B4-BE49-F238E27FC236}">
                    <a16:creationId xmlns:a16="http://schemas.microsoft.com/office/drawing/2014/main" id="{E3465D8A-09B1-5FEE-194F-201C27EAD4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8" y="962"/>
                <a:ext cx="306" cy="66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Line 12">
                <a:extLst>
                  <a:ext uri="{FF2B5EF4-FFF2-40B4-BE49-F238E27FC236}">
                    <a16:creationId xmlns:a16="http://schemas.microsoft.com/office/drawing/2014/main" id="{5D605F5E-A6B4-4883-7F4B-EDFB3C69F3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1" y="1510"/>
                <a:ext cx="102" cy="205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6" name="Object 13">
                <a:extLst>
                  <a:ext uri="{FF2B5EF4-FFF2-40B4-BE49-F238E27FC236}">
                    <a16:creationId xmlns:a16="http://schemas.microsoft.com/office/drawing/2014/main" id="{9A1A0600-4800-A286-EB50-CA04D3E305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30" y="1831"/>
              <a:ext cx="205" cy="4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3" imgW="164957" imgH="393359" progId="Equation.3">
                      <p:embed/>
                    </p:oleObj>
                  </mc:Choice>
                  <mc:Fallback>
                    <p:oleObj name="公式" r:id="rId3" imgW="164957" imgH="393359" progId="Equation.3">
                      <p:embed/>
                      <p:pic>
                        <p:nvPicPr>
                          <p:cNvPr id="46" name="Object 13">
                            <a:extLst>
                              <a:ext uri="{FF2B5EF4-FFF2-40B4-BE49-F238E27FC236}">
                                <a16:creationId xmlns:a16="http://schemas.microsoft.com/office/drawing/2014/main" id="{9A1A0600-4800-A286-EB50-CA04D3E3056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30" y="1831"/>
                            <a:ext cx="205" cy="4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Line 14">
                <a:extLst>
                  <a:ext uri="{FF2B5EF4-FFF2-40B4-BE49-F238E27FC236}">
                    <a16:creationId xmlns:a16="http://schemas.microsoft.com/office/drawing/2014/main" id="{B01CC34B-38F4-D30C-024C-E8152D9CD3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63" y="1664"/>
                <a:ext cx="103" cy="20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Line 15">
                <a:extLst>
                  <a:ext uri="{FF2B5EF4-FFF2-40B4-BE49-F238E27FC236}">
                    <a16:creationId xmlns:a16="http://schemas.microsoft.com/office/drawing/2014/main" id="{3507F2A9-E261-19F6-A254-B498A8989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61" y="1715"/>
                <a:ext cx="102" cy="2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66">
              <a:extLst>
                <a:ext uri="{FF2B5EF4-FFF2-40B4-BE49-F238E27FC236}">
                  <a16:creationId xmlns:a16="http://schemas.microsoft.com/office/drawing/2014/main" id="{19708163-1393-EB90-557B-626E16ACD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5825" y="1500188"/>
              <a:ext cx="1006475" cy="1952625"/>
              <a:chOff x="4558" y="2148"/>
              <a:chExt cx="634" cy="1230"/>
            </a:xfrm>
          </p:grpSpPr>
          <p:sp>
            <p:nvSpPr>
              <p:cNvPr id="41" name="Line 9">
                <a:extLst>
                  <a:ext uri="{FF2B5EF4-FFF2-40B4-BE49-F238E27FC236}">
                    <a16:creationId xmlns:a16="http://schemas.microsoft.com/office/drawing/2014/main" id="{48300689-E784-F6DD-4B4A-0C80ED598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8" y="2148"/>
                <a:ext cx="409" cy="919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2" name="Object 16">
                <a:extLst>
                  <a:ext uri="{FF2B5EF4-FFF2-40B4-BE49-F238E27FC236}">
                    <a16:creationId xmlns:a16="http://schemas.microsoft.com/office/drawing/2014/main" id="{1EB5082E-69F8-9D94-B6AE-24BC9DF6756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67" y="3113"/>
              <a:ext cx="225" cy="2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5" imgW="152202" imgH="177569" progId="Equation.3">
                      <p:embed/>
                    </p:oleObj>
                  </mc:Choice>
                  <mc:Fallback>
                    <p:oleObj name="公式" r:id="rId5" imgW="152202" imgH="177569" progId="Equation.3">
                      <p:embed/>
                      <p:pic>
                        <p:nvPicPr>
                          <p:cNvPr id="42" name="Object 16">
                            <a:extLst>
                              <a:ext uri="{FF2B5EF4-FFF2-40B4-BE49-F238E27FC236}">
                                <a16:creationId xmlns:a16="http://schemas.microsoft.com/office/drawing/2014/main" id="{1EB5082E-69F8-9D94-B6AE-24BC9DF6756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7" y="3113"/>
                            <a:ext cx="225" cy="2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" name="Group 71">
              <a:extLst>
                <a:ext uri="{FF2B5EF4-FFF2-40B4-BE49-F238E27FC236}">
                  <a16:creationId xmlns:a16="http://schemas.microsoft.com/office/drawing/2014/main" id="{E02B5FD7-CFF4-C5D2-1E1B-295D2E241C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6267" y="1874842"/>
              <a:ext cx="400051" cy="581026"/>
              <a:chOff x="4332" y="1398"/>
              <a:chExt cx="252" cy="366"/>
            </a:xfrm>
          </p:grpSpPr>
          <p:sp>
            <p:nvSpPr>
              <p:cNvPr id="39" name="Text Box 68">
                <a:extLst>
                  <a:ext uri="{FF2B5EF4-FFF2-40B4-BE49-F238E27FC236}">
                    <a16:creationId xmlns:a16="http://schemas.microsoft.com/office/drawing/2014/main" id="{6561B474-CDD8-7222-CC1F-ED41386D6E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2" y="1398"/>
                <a:ext cx="25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167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0" name="Oval 70">
                <a:extLst>
                  <a:ext uri="{FF2B5EF4-FFF2-40B4-BE49-F238E27FC236}">
                    <a16:creationId xmlns:a16="http://schemas.microsoft.com/office/drawing/2014/main" id="{1F59943C-0ADF-A914-2666-CAF09B670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" y="1424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6" name="Group 73">
              <a:extLst>
                <a:ext uri="{FF2B5EF4-FFF2-40B4-BE49-F238E27FC236}">
                  <a16:creationId xmlns:a16="http://schemas.microsoft.com/office/drawing/2014/main" id="{1423F056-CF10-C67D-6B55-CCFA64BC0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1963" y="2359027"/>
              <a:ext cx="400050" cy="601664"/>
              <a:chOff x="4336" y="1207"/>
              <a:chExt cx="252" cy="379"/>
            </a:xfrm>
          </p:grpSpPr>
          <p:sp>
            <p:nvSpPr>
              <p:cNvPr id="37" name="Text Box 69">
                <a:extLst>
                  <a:ext uri="{FF2B5EF4-FFF2-40B4-BE49-F238E27FC236}">
                    <a16:creationId xmlns:a16="http://schemas.microsoft.com/office/drawing/2014/main" id="{0A271B90-F1E7-936D-926F-AD62E2B33F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6" y="1220"/>
                <a:ext cx="252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167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38" name="Oval 72">
                <a:extLst>
                  <a:ext uri="{FF2B5EF4-FFF2-40B4-BE49-F238E27FC236}">
                    <a16:creationId xmlns:a16="http://schemas.microsoft.com/office/drawing/2014/main" id="{2F9CCFB5-B0CB-DEFF-651D-8EE28D6A7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" y="1207"/>
                <a:ext cx="45" cy="45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81">
              <a:extLst>
                <a:ext uri="{FF2B5EF4-FFF2-40B4-BE49-F238E27FC236}">
                  <a16:creationId xmlns:a16="http://schemas.microsoft.com/office/drawing/2014/main" id="{61124C42-20C6-9BC1-67D5-C2FECC90EE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43663" y="852490"/>
              <a:ext cx="1935162" cy="2936876"/>
              <a:chOff x="4785" y="2442"/>
              <a:chExt cx="1219" cy="1850"/>
            </a:xfrm>
          </p:grpSpPr>
          <p:sp>
            <p:nvSpPr>
              <p:cNvPr id="18" name="Line 6">
                <a:extLst>
                  <a:ext uri="{FF2B5EF4-FFF2-40B4-BE49-F238E27FC236}">
                    <a16:creationId xmlns:a16="http://schemas.microsoft.com/office/drawing/2014/main" id="{A8AD5781-BC90-E0E6-C2AE-733B308C0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15" y="2850"/>
                <a:ext cx="4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Line 7">
                <a:extLst>
                  <a:ext uri="{FF2B5EF4-FFF2-40B4-BE49-F238E27FC236}">
                    <a16:creationId xmlns:a16="http://schemas.microsoft.com/office/drawing/2014/main" id="{5728249E-A606-EC5D-D432-41698C55D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84" y="2523"/>
                <a:ext cx="715" cy="307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Line 8">
                <a:extLst>
                  <a:ext uri="{FF2B5EF4-FFF2-40B4-BE49-F238E27FC236}">
                    <a16:creationId xmlns:a16="http://schemas.microsoft.com/office/drawing/2014/main" id="{8835BDA9-0516-1A5A-5104-11B1B05B4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89" y="3603"/>
                <a:ext cx="715" cy="307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Line 29">
                <a:extLst>
                  <a:ext uri="{FF2B5EF4-FFF2-40B4-BE49-F238E27FC236}">
                    <a16:creationId xmlns:a16="http://schemas.microsoft.com/office/drawing/2014/main" id="{AACCF4F4-BD86-DF96-FA26-E7C674921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70" y="2806"/>
                <a:ext cx="715" cy="307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Line 30">
                <a:extLst>
                  <a:ext uri="{FF2B5EF4-FFF2-40B4-BE49-F238E27FC236}">
                    <a16:creationId xmlns:a16="http://schemas.microsoft.com/office/drawing/2014/main" id="{3437D91F-72F9-F9F9-3982-96943F74E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56" y="3078"/>
                <a:ext cx="716" cy="307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Line 31">
                <a:extLst>
                  <a:ext uri="{FF2B5EF4-FFF2-40B4-BE49-F238E27FC236}">
                    <a16:creationId xmlns:a16="http://schemas.microsoft.com/office/drawing/2014/main" id="{D4B0A096-5BC5-9F40-2523-8272673F6E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60" y="3350"/>
                <a:ext cx="715" cy="307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4" name="Object 32">
                <a:extLst>
                  <a:ext uri="{FF2B5EF4-FFF2-40B4-BE49-F238E27FC236}">
                    <a16:creationId xmlns:a16="http://schemas.microsoft.com/office/drawing/2014/main" id="{896B55AC-A970-B9D1-192B-2BBCE0F6DC6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03" y="2673"/>
              <a:ext cx="177" cy="2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7" imgW="139579" imgH="177646" progId="Equation.3">
                      <p:embed/>
                    </p:oleObj>
                  </mc:Choice>
                  <mc:Fallback>
                    <p:oleObj name="公式" r:id="rId7" imgW="139579" imgH="177646" progId="Equation.3">
                      <p:embed/>
                      <p:pic>
                        <p:nvPicPr>
                          <p:cNvPr id="24" name="Object 32">
                            <a:extLst>
                              <a:ext uri="{FF2B5EF4-FFF2-40B4-BE49-F238E27FC236}">
                                <a16:creationId xmlns:a16="http://schemas.microsoft.com/office/drawing/2014/main" id="{896B55AC-A970-B9D1-192B-2BBCE0F6DC6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03" y="2673"/>
                            <a:ext cx="177" cy="2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>
                                    <a:alpha val="50195"/>
                                  </a:srgbClr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Line 18">
                <a:extLst>
                  <a:ext uri="{FF2B5EF4-FFF2-40B4-BE49-F238E27FC236}">
                    <a16:creationId xmlns:a16="http://schemas.microsoft.com/office/drawing/2014/main" id="{486267F1-A4FD-3370-AFE8-538C419CB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4" y="3911"/>
                <a:ext cx="0" cy="255"/>
              </a:xfrm>
              <a:prstGeom prst="line">
                <a:avLst/>
              </a:prstGeom>
              <a:noFill/>
              <a:ln w="57150">
                <a:solidFill>
                  <a:srgbClr val="2828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6" name="Object 19">
                <a:extLst>
                  <a:ext uri="{FF2B5EF4-FFF2-40B4-BE49-F238E27FC236}">
                    <a16:creationId xmlns:a16="http://schemas.microsoft.com/office/drawing/2014/main" id="{D3232D85-D13F-3117-3C8D-EF2B0E79022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22" y="2442"/>
              <a:ext cx="226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9" imgW="152268" imgH="164957" progId="Equation.3">
                      <p:embed/>
                    </p:oleObj>
                  </mc:Choice>
                  <mc:Fallback>
                    <p:oleObj name="公式" r:id="rId9" imgW="152268" imgH="164957" progId="Equation.3">
                      <p:embed/>
                      <p:pic>
                        <p:nvPicPr>
                          <p:cNvPr id="26" name="Object 19">
                            <a:extLst>
                              <a:ext uri="{FF2B5EF4-FFF2-40B4-BE49-F238E27FC236}">
                                <a16:creationId xmlns:a16="http://schemas.microsoft.com/office/drawing/2014/main" id="{D3232D85-D13F-3117-3C8D-EF2B0E79022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22" y="2442"/>
                            <a:ext cx="226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20">
                <a:extLst>
                  <a:ext uri="{FF2B5EF4-FFF2-40B4-BE49-F238E27FC236}">
                    <a16:creationId xmlns:a16="http://schemas.microsoft.com/office/drawing/2014/main" id="{D09B229E-0325-C84C-0B41-F445EE70E68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58" y="4047"/>
              <a:ext cx="226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152268" imgH="164957" progId="Equation.3">
                      <p:embed/>
                    </p:oleObj>
                  </mc:Choice>
                  <mc:Fallback>
                    <p:oleObj name="公式" r:id="rId11" imgW="152268" imgH="164957" progId="Equation.3">
                      <p:embed/>
                      <p:pic>
                        <p:nvPicPr>
                          <p:cNvPr id="27" name="Object 20">
                            <a:extLst>
                              <a:ext uri="{FF2B5EF4-FFF2-40B4-BE49-F238E27FC236}">
                                <a16:creationId xmlns:a16="http://schemas.microsoft.com/office/drawing/2014/main" id="{D09B229E-0325-C84C-0B41-F445EE70E687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58" y="4047"/>
                            <a:ext cx="226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Line 17">
                <a:extLst>
                  <a:ext uri="{FF2B5EF4-FFF2-40B4-BE49-F238E27FC236}">
                    <a16:creationId xmlns:a16="http://schemas.microsoft.com/office/drawing/2014/main" id="{5ABDD337-7CA3-C095-0E88-3AD643CD4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60" y="2568"/>
                <a:ext cx="0" cy="256"/>
              </a:xfrm>
              <a:prstGeom prst="line">
                <a:avLst/>
              </a:prstGeom>
              <a:noFill/>
              <a:ln w="57150">
                <a:solidFill>
                  <a:srgbClr val="2828C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Line 21">
                <a:extLst>
                  <a:ext uri="{FF2B5EF4-FFF2-40B4-BE49-F238E27FC236}">
                    <a16:creationId xmlns:a16="http://schemas.microsoft.com/office/drawing/2014/main" id="{36B857A7-4948-FD6D-DC33-0533443713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2" y="2872"/>
                <a:ext cx="210" cy="0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Line 22">
                <a:extLst>
                  <a:ext uri="{FF2B5EF4-FFF2-40B4-BE49-F238E27FC236}">
                    <a16:creationId xmlns:a16="http://schemas.microsoft.com/office/drawing/2014/main" id="{482552BF-DE0B-6808-65A9-31C33C4E6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2" y="3939"/>
                <a:ext cx="210" cy="0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Line 26">
                <a:extLst>
                  <a:ext uri="{FF2B5EF4-FFF2-40B4-BE49-F238E27FC236}">
                    <a16:creationId xmlns:a16="http://schemas.microsoft.com/office/drawing/2014/main" id="{E1B99D5A-433B-7436-5CF0-D45B41D9DC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5" y="3118"/>
                <a:ext cx="210" cy="0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Line 27">
                <a:extLst>
                  <a:ext uri="{FF2B5EF4-FFF2-40B4-BE49-F238E27FC236}">
                    <a16:creationId xmlns:a16="http://schemas.microsoft.com/office/drawing/2014/main" id="{3C6E14BA-39FD-7649-7285-817333619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5" y="3412"/>
                <a:ext cx="210" cy="0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Line 28">
                <a:extLst>
                  <a:ext uri="{FF2B5EF4-FFF2-40B4-BE49-F238E27FC236}">
                    <a16:creationId xmlns:a16="http://schemas.microsoft.com/office/drawing/2014/main" id="{6DD64B0D-4BC9-1EB0-634A-373CE1A02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15" y="3670"/>
                <a:ext cx="210" cy="0"/>
              </a:xfrm>
              <a:prstGeom prst="line">
                <a:avLst/>
              </a:prstGeom>
              <a:noFill/>
              <a:ln w="9525">
                <a:solidFill>
                  <a:srgbClr val="F206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Line 77">
                <a:extLst>
                  <a:ext uri="{FF2B5EF4-FFF2-40B4-BE49-F238E27FC236}">
                    <a16:creationId xmlns:a16="http://schemas.microsoft.com/office/drawing/2014/main" id="{1D8A90FF-C1FE-44CD-F319-8FF0A8C0EC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2607"/>
                <a:ext cx="0" cy="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Line 78">
                <a:extLst>
                  <a:ext uri="{FF2B5EF4-FFF2-40B4-BE49-F238E27FC236}">
                    <a16:creationId xmlns:a16="http://schemas.microsoft.com/office/drawing/2014/main" id="{920F2EA0-07CB-2481-CEC9-E66E9FE60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88" y="4014"/>
                <a:ext cx="0" cy="2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 Box 79">
                <a:extLst>
                  <a:ext uri="{FF2B5EF4-FFF2-40B4-BE49-F238E27FC236}">
                    <a16:creationId xmlns:a16="http://schemas.microsoft.com/office/drawing/2014/main" id="{5399724D-1885-C482-9ABF-356EBC1BE1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5" y="3223"/>
                <a:ext cx="14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zh-CN" sz="2333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0" name="Rectangle 4">
            <a:extLst>
              <a:ext uri="{FF2B5EF4-FFF2-40B4-BE49-F238E27FC236}">
                <a16:creationId xmlns:a16="http://schemas.microsoft.com/office/drawing/2014/main" id="{53B10675-54EC-8A3F-F0FC-8E778FBFA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038" y="4031093"/>
            <a:ext cx="6858000" cy="897895"/>
          </a:xfrm>
          <a:prstGeom prst="rect">
            <a:avLst/>
          </a:prstGeom>
          <a:noFill/>
          <a:ln>
            <a:noFill/>
          </a:ln>
          <a:effectLst/>
        </p:spPr>
        <p:txBody>
          <a:bodyPr lIns="76729" tIns="38364" rIns="76729" bIns="3836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333" dirty="0">
                <a:cs typeface="Times New Roman" panose="02020603050405020304" pitchFamily="18" charset="0"/>
              </a:rPr>
              <a:t>     </a:t>
            </a:r>
            <a:r>
              <a:rPr lang="zh-CN" altLang="en-US" sz="2333" dirty="0">
                <a:cs typeface="Times New Roman" panose="02020603050405020304" pitchFamily="18" charset="0"/>
              </a:rPr>
              <a:t>当</a:t>
            </a:r>
            <a:r>
              <a:rPr lang="el-GR" altLang="zh-CN" sz="2333" i="1" dirty="0">
                <a:cs typeface="Times New Roman" panose="02020603050405020304" pitchFamily="18" charset="0"/>
                <a:sym typeface="Symbol" panose="05050102010706020507" pitchFamily="18" charset="2"/>
              </a:rPr>
              <a:t>θ</a:t>
            </a:r>
            <a:r>
              <a:rPr lang="zh-CN" altLang="en-US" sz="2333" dirty="0">
                <a:cs typeface="Times New Roman" panose="02020603050405020304" pitchFamily="18" charset="0"/>
              </a:rPr>
              <a:t>角增加时，半波带数增加，未被抵消的半波带面积减少，所以光强变小。</a:t>
            </a:r>
          </a:p>
        </p:txBody>
      </p:sp>
      <p:sp>
        <p:nvSpPr>
          <p:cNvPr id="2" name="AutoShape 12">
            <a:extLst>
              <a:ext uri="{FF2B5EF4-FFF2-40B4-BE49-F238E27FC236}">
                <a16:creationId xmlns:a16="http://schemas.microsoft.com/office/drawing/2014/main" id="{D20FDAE8-E9E1-805F-0F7F-3EF7450A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175" y="381173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AA93720-F172-4D5F-C530-2405D620F0A9}"/>
              </a:ext>
            </a:extLst>
          </p:cNvPr>
          <p:cNvGrpSpPr/>
          <p:nvPr/>
        </p:nvGrpSpPr>
        <p:grpSpPr>
          <a:xfrm>
            <a:off x="1708113" y="1612475"/>
            <a:ext cx="2799030" cy="1892298"/>
            <a:chOff x="1135335" y="1934970"/>
            <a:chExt cx="3358836" cy="227075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7B26307-9DAC-80A4-A70B-D98C45E72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16200000">
              <a:off x="1679374" y="1390931"/>
              <a:ext cx="2270757" cy="3358836"/>
            </a:xfrm>
            <a:prstGeom prst="rect">
              <a:avLst/>
            </a:prstGeom>
          </p:spPr>
        </p:pic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2959200-9A75-4E88-9C2E-267373BA469F}"/>
                </a:ext>
              </a:extLst>
            </p:cNvPr>
            <p:cNvSpPr/>
            <p:nvPr/>
          </p:nvSpPr>
          <p:spPr bwMode="auto">
            <a:xfrm>
              <a:off x="1331640" y="2928417"/>
              <a:ext cx="2839726" cy="1486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1" hangingPunct="1"/>
              <a:endParaRPr lang="zh-CN" altLang="en-US" sz="2333">
                <a:ea typeface="黑体" pitchFamily="2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22DC18-45B3-7A5C-FB20-09DC5E0C6D4D}"/>
                </a:ext>
              </a:extLst>
            </p:cNvPr>
            <p:cNvSpPr/>
            <p:nvPr/>
          </p:nvSpPr>
          <p:spPr bwMode="auto">
            <a:xfrm>
              <a:off x="4171366" y="2120544"/>
              <a:ext cx="159086" cy="84554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6200" tIns="38100" rIns="76200" bIns="38100" numCol="1" rtlCol="0" anchor="t" anchorCtr="0" compatLnSpc="1">
              <a:prstTxWarp prst="textNoShape">
                <a:avLst/>
              </a:prstTxWarp>
            </a:bodyPr>
            <a:lstStyle/>
            <a:p>
              <a:pPr defTabSz="761970" eaLnBrk="1" hangingPunct="1"/>
              <a:endParaRPr lang="zh-CN" altLang="en-US" sz="2333">
                <a:ea typeface="黑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6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7B068C7D-71C3-6913-0815-A00F04529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271" y="367958"/>
            <a:ext cx="3286125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333" dirty="0">
                <a:solidFill>
                  <a:srgbClr val="0000FF"/>
                </a:solidFill>
              </a:rPr>
              <a:t>三、衍射图样的分析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480B3F29-4C8B-1C11-D252-8379D571F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09" y="876876"/>
            <a:ext cx="369622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、单缝衍射条纹位置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47BA5F-5DC9-4B9C-A679-248996BD28D9}"/>
              </a:ext>
            </a:extLst>
          </p:cNvPr>
          <p:cNvGrpSpPr>
            <a:grpSpLocks/>
          </p:cNvGrpSpPr>
          <p:nvPr/>
        </p:nvGrpSpPr>
        <p:grpSpPr bwMode="auto">
          <a:xfrm>
            <a:off x="7493000" y="1035845"/>
            <a:ext cx="336021" cy="1117864"/>
            <a:chOff x="8066088" y="1247981"/>
            <a:chExt cx="403225" cy="1342464"/>
          </a:xfrm>
        </p:grpSpPr>
        <p:graphicFrame>
          <p:nvGraphicFramePr>
            <p:cNvPr id="17479" name="Object 34">
              <a:extLst>
                <a:ext uri="{FF2B5EF4-FFF2-40B4-BE49-F238E27FC236}">
                  <a16:creationId xmlns:a16="http://schemas.microsoft.com/office/drawing/2014/main" id="{B4057387-F59D-5CF1-C207-0708E57FE0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26413" y="1634038"/>
            <a:ext cx="246063" cy="2748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26835" imgH="139518" progId="Equation.3">
                    <p:embed/>
                  </p:oleObj>
                </mc:Choice>
                <mc:Fallback>
                  <p:oleObj name="公式" r:id="rId3" imgW="126835" imgH="139518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6413" y="1634038"/>
                          <a:ext cx="246063" cy="2748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80" name="Object 35">
              <a:extLst>
                <a:ext uri="{FF2B5EF4-FFF2-40B4-BE49-F238E27FC236}">
                  <a16:creationId xmlns:a16="http://schemas.microsoft.com/office/drawing/2014/main" id="{E02E4DC9-A06D-C105-B36C-3DBDA51D2A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066088" y="2255226"/>
            <a:ext cx="303213" cy="335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26835" imgH="139518" progId="Equation.3">
                    <p:embed/>
                  </p:oleObj>
                </mc:Choice>
                <mc:Fallback>
                  <p:oleObj name="公式" r:id="rId5" imgW="126835" imgH="139518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66088" y="2255226"/>
                          <a:ext cx="303213" cy="335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81" name="Line 40">
              <a:extLst>
                <a:ext uri="{FF2B5EF4-FFF2-40B4-BE49-F238E27FC236}">
                  <a16:creationId xmlns:a16="http://schemas.microsoft.com/office/drawing/2014/main" id="{14FCED11-50D3-D638-284D-BF0B544589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8013" y="1905709"/>
              <a:ext cx="0" cy="2684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17482" name="Line 42">
              <a:extLst>
                <a:ext uri="{FF2B5EF4-FFF2-40B4-BE49-F238E27FC236}">
                  <a16:creationId xmlns:a16="http://schemas.microsoft.com/office/drawing/2014/main" id="{554BF459-F660-5C23-EF77-C46F6C91C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088" y="1247981"/>
              <a:ext cx="3365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17483" name="Line 43">
              <a:extLst>
                <a:ext uri="{FF2B5EF4-FFF2-40B4-BE49-F238E27FC236}">
                  <a16:creationId xmlns:a16="http://schemas.microsoft.com/office/drawing/2014/main" id="{A28F60B4-C008-C00A-80F8-E17320E88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6088" y="2188500"/>
              <a:ext cx="403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17484" name="Line 44">
              <a:extLst>
                <a:ext uri="{FF2B5EF4-FFF2-40B4-BE49-F238E27FC236}">
                  <a16:creationId xmlns:a16="http://schemas.microsoft.com/office/drawing/2014/main" id="{C5D16C34-1472-6E6F-F0CA-9ABE23A7F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363" y="1247981"/>
              <a:ext cx="0" cy="4035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17413" name="组合 5">
            <a:extLst>
              <a:ext uri="{FF2B5EF4-FFF2-40B4-BE49-F238E27FC236}">
                <a16:creationId xmlns:a16="http://schemas.microsoft.com/office/drawing/2014/main" id="{E3A576B1-B22A-694B-472C-B8FE54D112A5}"/>
              </a:ext>
            </a:extLst>
          </p:cNvPr>
          <p:cNvGrpSpPr>
            <a:grpSpLocks/>
          </p:cNvGrpSpPr>
          <p:nvPr/>
        </p:nvGrpSpPr>
        <p:grpSpPr bwMode="auto">
          <a:xfrm>
            <a:off x="4542896" y="816240"/>
            <a:ext cx="2909094" cy="1730375"/>
            <a:chOff x="4537075" y="979488"/>
            <a:chExt cx="3490913" cy="2076450"/>
          </a:xfrm>
        </p:grpSpPr>
        <p:sp>
          <p:nvSpPr>
            <p:cNvPr id="17443" name="Line 4">
              <a:extLst>
                <a:ext uri="{FF2B5EF4-FFF2-40B4-BE49-F238E27FC236}">
                  <a16:creationId xmlns:a16="http://schemas.microsoft.com/office/drawing/2014/main" id="{5E64D202-846E-2A0F-0EE8-D3F3A9DE91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1383022"/>
              <a:ext cx="0" cy="335219"/>
            </a:xfrm>
            <a:prstGeom prst="line">
              <a:avLst/>
            </a:prstGeom>
            <a:noFill/>
            <a:ln w="57150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44" name="Line 5">
              <a:extLst>
                <a:ext uri="{FF2B5EF4-FFF2-40B4-BE49-F238E27FC236}">
                  <a16:creationId xmlns:a16="http://schemas.microsoft.com/office/drawing/2014/main" id="{90656BF1-1FDD-A832-FE7C-5DFDBCB11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2607920"/>
              <a:ext cx="0" cy="335219"/>
            </a:xfrm>
            <a:prstGeom prst="line">
              <a:avLst/>
            </a:prstGeom>
            <a:noFill/>
            <a:ln w="57150">
              <a:solidFill>
                <a:srgbClr val="2828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7445" name="Object 6">
              <a:extLst>
                <a:ext uri="{FF2B5EF4-FFF2-40B4-BE49-F238E27FC236}">
                  <a16:creationId xmlns:a16="http://schemas.microsoft.com/office/drawing/2014/main" id="{150C3C38-1DF8-497F-7F23-0AF1DE7D00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2013" y="1247981"/>
            <a:ext cx="295275" cy="322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52268" imgH="164957" progId="Equation.3">
                    <p:embed/>
                  </p:oleObj>
                </mc:Choice>
                <mc:Fallback>
                  <p:oleObj name="公式" r:id="rId7" imgW="152268" imgH="164957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2013" y="1247981"/>
                          <a:ext cx="295275" cy="322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6" name="Object 7">
              <a:extLst>
                <a:ext uri="{FF2B5EF4-FFF2-40B4-BE49-F238E27FC236}">
                  <a16:creationId xmlns:a16="http://schemas.microsoft.com/office/drawing/2014/main" id="{50D1A06A-DDE3-B58B-C9E1-3684648E6A2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2013" y="2671469"/>
            <a:ext cx="295275" cy="322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152268" imgH="164957" progId="Equation.3">
                    <p:embed/>
                  </p:oleObj>
                </mc:Choice>
                <mc:Fallback>
                  <p:oleObj name="公式" r:id="rId9" imgW="152268" imgH="164957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2013" y="2671469"/>
                          <a:ext cx="295275" cy="3225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7" name="Line 8">
              <a:extLst>
                <a:ext uri="{FF2B5EF4-FFF2-40B4-BE49-F238E27FC236}">
                  <a16:creationId xmlns:a16="http://schemas.microsoft.com/office/drawing/2014/main" id="{73FC16DB-BE56-587F-6E84-DEBD86CD6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075" y="1707119"/>
              <a:ext cx="403225" cy="0"/>
            </a:xfrm>
            <a:prstGeom prst="line">
              <a:avLst/>
            </a:prstGeom>
            <a:noFill/>
            <a:ln w="9525">
              <a:solidFill>
                <a:srgbClr val="F20666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48" name="Line 9">
              <a:extLst>
                <a:ext uri="{FF2B5EF4-FFF2-40B4-BE49-F238E27FC236}">
                  <a16:creationId xmlns:a16="http://schemas.microsoft.com/office/drawing/2014/main" id="{7B641ACA-C882-5347-CA07-6B82EC0BA7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4538" y="2169435"/>
              <a:ext cx="403225" cy="0"/>
            </a:xfrm>
            <a:prstGeom prst="line">
              <a:avLst/>
            </a:prstGeom>
            <a:noFill/>
            <a:ln w="9525">
              <a:solidFill>
                <a:srgbClr val="F20666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49" name="Line 10">
              <a:extLst>
                <a:ext uri="{FF2B5EF4-FFF2-40B4-BE49-F238E27FC236}">
                  <a16:creationId xmlns:a16="http://schemas.microsoft.com/office/drawing/2014/main" id="{5DDEAD81-4DA0-9529-4DEE-7D4B7EE65C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7075" y="2633340"/>
              <a:ext cx="403225" cy="0"/>
            </a:xfrm>
            <a:prstGeom prst="line">
              <a:avLst/>
            </a:prstGeom>
            <a:noFill/>
            <a:ln w="9525">
              <a:solidFill>
                <a:srgbClr val="F20666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0" name="Oval 11">
              <a:extLst>
                <a:ext uri="{FF2B5EF4-FFF2-40B4-BE49-F238E27FC236}">
                  <a16:creationId xmlns:a16="http://schemas.microsoft.com/office/drawing/2014/main" id="{194D4D36-909B-4977-0520-9B7115695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1529183"/>
              <a:ext cx="268288" cy="1275738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 w="9525">
              <a:solidFill>
                <a:srgbClr val="2828C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7451" name="Line 12">
              <a:extLst>
                <a:ext uri="{FF2B5EF4-FFF2-40B4-BE49-F238E27FC236}">
                  <a16:creationId xmlns:a16="http://schemas.microsoft.com/office/drawing/2014/main" id="{F34EF408-3CD8-981A-AF86-D69B09F6B5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26400" y="1114529"/>
              <a:ext cx="0" cy="1885804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2" name="Line 13">
              <a:extLst>
                <a:ext uri="{FF2B5EF4-FFF2-40B4-BE49-F238E27FC236}">
                  <a16:creationId xmlns:a16="http://schemas.microsoft.com/office/drawing/2014/main" id="{D3FC5E56-DD06-BA26-CEAB-ED99BE9889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6975" y="1718240"/>
              <a:ext cx="268288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3" name="Line 14">
              <a:extLst>
                <a:ext uri="{FF2B5EF4-FFF2-40B4-BE49-F238E27FC236}">
                  <a16:creationId xmlns:a16="http://schemas.microsoft.com/office/drawing/2014/main" id="{47523450-5522-50F6-E29B-B01AD8895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6813" y="1943838"/>
              <a:ext cx="268288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4" name="Line 15">
              <a:extLst>
                <a:ext uri="{FF2B5EF4-FFF2-40B4-BE49-F238E27FC236}">
                  <a16:creationId xmlns:a16="http://schemas.microsoft.com/office/drawing/2014/main" id="{6DD5D25D-B931-2536-42DE-D8F085182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4750" y="2171024"/>
              <a:ext cx="268288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5" name="Line 16">
              <a:extLst>
                <a:ext uri="{FF2B5EF4-FFF2-40B4-BE49-F238E27FC236}">
                  <a16:creationId xmlns:a16="http://schemas.microsoft.com/office/drawing/2014/main" id="{99540731-7A84-50E5-129A-42DBABADA5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4113" y="2404565"/>
              <a:ext cx="268288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6" name="Line 17">
              <a:extLst>
                <a:ext uri="{FF2B5EF4-FFF2-40B4-BE49-F238E27FC236}">
                  <a16:creationId xmlns:a16="http://schemas.microsoft.com/office/drawing/2014/main" id="{16A8C2A0-41AB-B7F5-E981-C9C8D14EE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0463" y="2623808"/>
              <a:ext cx="268288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7" name="Line 18">
              <a:extLst>
                <a:ext uri="{FF2B5EF4-FFF2-40B4-BE49-F238E27FC236}">
                  <a16:creationId xmlns:a16="http://schemas.microsoft.com/office/drawing/2014/main" id="{7107B294-2663-B628-B884-DED2FD2AEF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6875" y="2178968"/>
              <a:ext cx="2549525" cy="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8" name="Line 19">
              <a:extLst>
                <a:ext uri="{FF2B5EF4-FFF2-40B4-BE49-F238E27FC236}">
                  <a16:creationId xmlns:a16="http://schemas.microsoft.com/office/drawing/2014/main" id="{71903BD9-C738-0FB7-CD1F-160777C9D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08613" y="1718240"/>
              <a:ext cx="2617788" cy="47026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59" name="Line 20">
              <a:extLst>
                <a:ext uri="{FF2B5EF4-FFF2-40B4-BE49-F238E27FC236}">
                  <a16:creationId xmlns:a16="http://schemas.microsoft.com/office/drawing/2014/main" id="{39238E45-91DC-DADA-185B-3136874CB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8613" y="2163080"/>
              <a:ext cx="2617788" cy="470260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0" name="Line 21">
              <a:extLst>
                <a:ext uri="{FF2B5EF4-FFF2-40B4-BE49-F238E27FC236}">
                  <a16:creationId xmlns:a16="http://schemas.microsoft.com/office/drawing/2014/main" id="{5415C7A6-344B-C20C-778B-7F72E491B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6875" y="1961314"/>
              <a:ext cx="2347913" cy="201767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1" name="Line 22">
              <a:extLst>
                <a:ext uri="{FF2B5EF4-FFF2-40B4-BE49-F238E27FC236}">
                  <a16:creationId xmlns:a16="http://schemas.microsoft.com/office/drawing/2014/main" id="{452FB78D-8B17-074A-5936-8CA9DE5C8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67350" y="2196443"/>
              <a:ext cx="2349500" cy="201767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2" name="Line 23">
              <a:extLst>
                <a:ext uri="{FF2B5EF4-FFF2-40B4-BE49-F238E27FC236}">
                  <a16:creationId xmlns:a16="http://schemas.microsoft.com/office/drawing/2014/main" id="{2F50E2EB-B539-6339-2280-4678CA3D60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06975" y="1583200"/>
              <a:ext cx="268288" cy="1350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3" name="Line 24">
              <a:extLst>
                <a:ext uri="{FF2B5EF4-FFF2-40B4-BE49-F238E27FC236}">
                  <a16:creationId xmlns:a16="http://schemas.microsoft.com/office/drawing/2014/main" id="{5A581C12-1966-636E-9823-35953AE89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8238" y="1818329"/>
              <a:ext cx="268288" cy="1350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4" name="Line 25">
              <a:extLst>
                <a:ext uri="{FF2B5EF4-FFF2-40B4-BE49-F238E27FC236}">
                  <a16:creationId xmlns:a16="http://schemas.microsoft.com/office/drawing/2014/main" id="{EFB7674B-3A55-5704-8CBA-9B4EDE61D9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0300" y="2053459"/>
              <a:ext cx="268288" cy="1350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5" name="Line 26">
              <a:extLst>
                <a:ext uri="{FF2B5EF4-FFF2-40B4-BE49-F238E27FC236}">
                  <a16:creationId xmlns:a16="http://schemas.microsoft.com/office/drawing/2014/main" id="{2E3041BA-4DB6-EDB9-B966-0B0D480A16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0300" y="2263169"/>
              <a:ext cx="268288" cy="1350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6" name="Line 27">
              <a:extLst>
                <a:ext uri="{FF2B5EF4-FFF2-40B4-BE49-F238E27FC236}">
                  <a16:creationId xmlns:a16="http://schemas.microsoft.com/office/drawing/2014/main" id="{31E4393E-5FF5-53F7-5B53-F066C86565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81575" y="2490356"/>
              <a:ext cx="268288" cy="133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7" name="Line 28">
              <a:extLst>
                <a:ext uri="{FF2B5EF4-FFF2-40B4-BE49-F238E27FC236}">
                  <a16:creationId xmlns:a16="http://schemas.microsoft.com/office/drawing/2014/main" id="{057E3469-45B9-EB79-6103-3108411727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1475" y="1247981"/>
              <a:ext cx="2535238" cy="9389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8" name="Line 29">
              <a:extLst>
                <a:ext uri="{FF2B5EF4-FFF2-40B4-BE49-F238E27FC236}">
                  <a16:creationId xmlns:a16="http://schemas.microsoft.com/office/drawing/2014/main" id="{DB8DAB9C-FAF5-6E28-314B-7D05E0EAED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8613" y="1247981"/>
              <a:ext cx="2551113" cy="33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69" name="Line 30">
              <a:extLst>
                <a:ext uri="{FF2B5EF4-FFF2-40B4-BE49-F238E27FC236}">
                  <a16:creationId xmlns:a16="http://schemas.microsoft.com/office/drawing/2014/main" id="{416E0A9C-1222-5FCA-B286-A0D640BC48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6875" y="1247981"/>
              <a:ext cx="2549525" cy="12090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70" name="Line 31">
              <a:extLst>
                <a:ext uri="{FF2B5EF4-FFF2-40B4-BE49-F238E27FC236}">
                  <a16:creationId xmlns:a16="http://schemas.microsoft.com/office/drawing/2014/main" id="{98101159-69C9-7FC6-28EB-AAE96111D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6875" y="1247981"/>
              <a:ext cx="2482850" cy="7387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71" name="Line 32">
              <a:extLst>
                <a:ext uri="{FF2B5EF4-FFF2-40B4-BE49-F238E27FC236}">
                  <a16:creationId xmlns:a16="http://schemas.microsoft.com/office/drawing/2014/main" id="{CBFC6E8C-39BF-8D1E-64D7-75359133B6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1475" y="1247981"/>
              <a:ext cx="2549525" cy="536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7472" name="Object 33">
              <a:extLst>
                <a:ext uri="{FF2B5EF4-FFF2-40B4-BE49-F238E27FC236}">
                  <a16:creationId xmlns:a16="http://schemas.microsoft.com/office/drawing/2014/main" id="{6BAD8C46-418B-E6C9-82D4-A8F15B70D7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348413" y="2658759"/>
            <a:ext cx="296863" cy="397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152268" imgH="203024" progId="Equation.3">
                    <p:embed/>
                  </p:oleObj>
                </mc:Choice>
                <mc:Fallback>
                  <p:oleObj name="公式" r:id="rId11" imgW="152268" imgH="203024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48413" y="2658759"/>
                          <a:ext cx="296863" cy="397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73" name="Object 36">
              <a:extLst>
                <a:ext uri="{FF2B5EF4-FFF2-40B4-BE49-F238E27FC236}">
                  <a16:creationId xmlns:a16="http://schemas.microsoft.com/office/drawing/2014/main" id="{E1339819-D9A1-CBC4-4A74-D7220FE75C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31125" y="979488"/>
            <a:ext cx="296863" cy="320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152268" imgH="164957" progId="Equation.3">
                    <p:embed/>
                  </p:oleObj>
                </mc:Choice>
                <mc:Fallback>
                  <p:oleObj name="公式" r:id="rId13" imgW="152268" imgH="164957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31125" y="979488"/>
                          <a:ext cx="296863" cy="320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74" name="Object 37">
              <a:extLst>
                <a:ext uri="{FF2B5EF4-FFF2-40B4-BE49-F238E27FC236}">
                  <a16:creationId xmlns:a16="http://schemas.microsoft.com/office/drawing/2014/main" id="{E73DEFB2-23CF-EAD8-7537-5657694B82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805488" y="1988322"/>
            <a:ext cx="307975" cy="3606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52202" imgH="177569" progId="Equation.3">
                    <p:embed/>
                  </p:oleObj>
                </mc:Choice>
                <mc:Fallback>
                  <p:oleObj name="公式" r:id="rId15" imgW="152202" imgH="177569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5488" y="1988322"/>
                          <a:ext cx="307975" cy="3606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75" name="Line 38">
              <a:extLst>
                <a:ext uri="{FF2B5EF4-FFF2-40B4-BE49-F238E27FC236}">
                  <a16:creationId xmlns:a16="http://schemas.microsoft.com/office/drawing/2014/main" id="{E184087B-581C-CB21-6EA4-387747522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84963" y="2858937"/>
              <a:ext cx="1274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7476" name="Line 39">
              <a:extLst>
                <a:ext uri="{FF2B5EF4-FFF2-40B4-BE49-F238E27FC236}">
                  <a16:creationId xmlns:a16="http://schemas.microsoft.com/office/drawing/2014/main" id="{BD835EE9-A0F2-11E6-37B5-AB7E9D007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56225" y="2841462"/>
              <a:ext cx="9255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7477" name="Object 41">
              <a:extLst>
                <a:ext uri="{FF2B5EF4-FFF2-40B4-BE49-F238E27FC236}">
                  <a16:creationId xmlns:a16="http://schemas.microsoft.com/office/drawing/2014/main" id="{8838B591-553A-799E-6090-DB378573E1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64450" y="1718240"/>
            <a:ext cx="301625" cy="390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342751" imgH="444307" progId="Equation.3">
                    <p:embed/>
                  </p:oleObj>
                </mc:Choice>
                <mc:Fallback>
                  <p:oleObj name="Equation" r:id="rId17" imgW="342751" imgH="444307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4450" y="1718240"/>
                          <a:ext cx="301625" cy="390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78" name="Object 45">
              <a:extLst>
                <a:ext uri="{FF2B5EF4-FFF2-40B4-BE49-F238E27FC236}">
                  <a16:creationId xmlns:a16="http://schemas.microsoft.com/office/drawing/2014/main" id="{2F5DDBC5-5AFB-4F63-CA3D-99B89E1BA7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29150" y="1894588"/>
            <a:ext cx="258763" cy="273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228600" imgH="241300" progId="Equation.3">
                    <p:embed/>
                  </p:oleObj>
                </mc:Choice>
                <mc:Fallback>
                  <p:oleObj name="Equation" r:id="rId19" imgW="228600" imgH="2413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9150" y="1894588"/>
                          <a:ext cx="258763" cy="273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CE520A3C-6A30-E392-29B1-F3BE00622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488261"/>
              </p:ext>
            </p:extLst>
          </p:nvPr>
        </p:nvGraphicFramePr>
        <p:xfrm>
          <a:off x="1363211" y="1340675"/>
          <a:ext cx="1909166" cy="44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1" imgW="825500" imgH="190500" progId="Equation.3">
                  <p:embed/>
                </p:oleObj>
              </mc:Choice>
              <mc:Fallback>
                <p:oleObj name="公式" r:id="rId21" imgW="825500" imgH="1905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211" y="1340675"/>
                        <a:ext cx="1909166" cy="44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1EFF5741-B176-3411-6AE3-8FF3001C9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165716"/>
              </p:ext>
            </p:extLst>
          </p:nvPr>
        </p:nvGraphicFramePr>
        <p:xfrm>
          <a:off x="6142302" y="3102158"/>
          <a:ext cx="1226158" cy="754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10891" imgH="406224" progId="Equation.DSMT4">
                  <p:embed/>
                </p:oleObj>
              </mc:Choice>
              <mc:Fallback>
                <p:oleObj name="Equation" r:id="rId23" imgW="710891" imgH="40622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2302" y="3102158"/>
                        <a:ext cx="1226158" cy="754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63">
            <a:extLst>
              <a:ext uri="{FF2B5EF4-FFF2-40B4-BE49-F238E27FC236}">
                <a16:creationId xmlns:a16="http://schemas.microsoft.com/office/drawing/2014/main" id="{5F9CF84D-F026-A56F-8B9E-BD842FEDDE38}"/>
              </a:ext>
            </a:extLst>
          </p:cNvPr>
          <p:cNvGrpSpPr>
            <a:grpSpLocks/>
          </p:cNvGrpSpPr>
          <p:nvPr/>
        </p:nvGrpSpPr>
        <p:grpSpPr bwMode="auto">
          <a:xfrm>
            <a:off x="1299085" y="1785351"/>
            <a:ext cx="2559844" cy="1345407"/>
            <a:chOff x="315" y="1906"/>
            <a:chExt cx="1935" cy="1017"/>
          </a:xfrm>
        </p:grpSpPr>
        <p:graphicFrame>
          <p:nvGraphicFramePr>
            <p:cNvPr id="17441" name="Object 53">
              <a:extLst>
                <a:ext uri="{FF2B5EF4-FFF2-40B4-BE49-F238E27FC236}">
                  <a16:creationId xmlns:a16="http://schemas.microsoft.com/office/drawing/2014/main" id="{A08B5277-9E0E-951C-4C18-4C0016EC0A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71045009"/>
                </p:ext>
              </p:extLst>
            </p:nvPr>
          </p:nvGraphicFramePr>
          <p:xfrm>
            <a:off x="399" y="2294"/>
            <a:ext cx="1601" cy="6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5" imgW="1066680" imgH="419040" progId="Equation.DSMT4">
                    <p:embed/>
                  </p:oleObj>
                </mc:Choice>
                <mc:Fallback>
                  <p:oleObj name="Equation" r:id="rId25" imgW="1066680" imgH="41904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" y="2294"/>
                          <a:ext cx="1601" cy="62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2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2" name="Text Box 54">
              <a:extLst>
                <a:ext uri="{FF2B5EF4-FFF2-40B4-BE49-F238E27FC236}">
                  <a16:creationId xmlns:a16="http://schemas.microsoft.com/office/drawing/2014/main" id="{8A7FB6AC-B8A2-9802-B975-E85DB6F44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" y="1906"/>
              <a:ext cx="1935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通常</a:t>
              </a:r>
              <a:r>
                <a:rPr lang="zh-CN" altLang="en-US" sz="2333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衍射角很小</a:t>
              </a:r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，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3D2203B-07FD-01EE-3016-207117EE92F9}"/>
              </a:ext>
            </a:extLst>
          </p:cNvPr>
          <p:cNvGrpSpPr>
            <a:grpSpLocks/>
          </p:cNvGrpSpPr>
          <p:nvPr/>
        </p:nvGrpSpPr>
        <p:grpSpPr bwMode="auto">
          <a:xfrm>
            <a:off x="950883" y="3250401"/>
            <a:ext cx="2255815" cy="451342"/>
            <a:chOff x="467544" y="3788370"/>
            <a:chExt cx="2708211" cy="539974"/>
          </a:xfrm>
        </p:grpSpPr>
        <p:sp>
          <p:nvSpPr>
            <p:cNvPr id="17439" name="Text Box 50">
              <a:extLst>
                <a:ext uri="{FF2B5EF4-FFF2-40B4-BE49-F238E27FC236}">
                  <a16:creationId xmlns:a16="http://schemas.microsoft.com/office/drawing/2014/main" id="{7BD4472D-F0DB-C1FD-8ADB-890CF9C14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3788370"/>
              <a:ext cx="990039" cy="53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暗纹</a:t>
              </a:r>
            </a:p>
          </p:txBody>
        </p:sp>
        <p:graphicFrame>
          <p:nvGraphicFramePr>
            <p:cNvPr id="17440" name="Object 58">
              <a:extLst>
                <a:ext uri="{FF2B5EF4-FFF2-40B4-BE49-F238E27FC236}">
                  <a16:creationId xmlns:a16="http://schemas.microsoft.com/office/drawing/2014/main" id="{6FA3E03C-C425-EC2E-DCDD-8BA46CDF570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4874400"/>
                </p:ext>
              </p:extLst>
            </p:nvPr>
          </p:nvGraphicFramePr>
          <p:xfrm>
            <a:off x="1457583" y="3842133"/>
            <a:ext cx="1718172" cy="432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7" imgW="799753" imgH="203112" progId="Equation.DSMT4">
                    <p:embed/>
                  </p:oleObj>
                </mc:Choice>
                <mc:Fallback>
                  <p:oleObj name="Equation" r:id="rId27" imgW="799753" imgH="203112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583" y="3842133"/>
                          <a:ext cx="1718172" cy="432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F5C4EC5-9012-8F49-8527-D12F613980D9}"/>
              </a:ext>
            </a:extLst>
          </p:cNvPr>
          <p:cNvGrpSpPr>
            <a:grpSpLocks/>
          </p:cNvGrpSpPr>
          <p:nvPr/>
        </p:nvGrpSpPr>
        <p:grpSpPr bwMode="auto">
          <a:xfrm>
            <a:off x="637646" y="3969989"/>
            <a:ext cx="3206750" cy="827695"/>
            <a:chOff x="85121" y="4480482"/>
            <a:chExt cx="3848057" cy="993438"/>
          </a:xfrm>
        </p:grpSpPr>
        <p:sp>
          <p:nvSpPr>
            <p:cNvPr id="17437" name="Text Box 50">
              <a:extLst>
                <a:ext uri="{FF2B5EF4-FFF2-40B4-BE49-F238E27FC236}">
                  <a16:creationId xmlns:a16="http://schemas.microsoft.com/office/drawing/2014/main" id="{52100576-EBDE-F330-B108-B3C179FD7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21" y="4501300"/>
              <a:ext cx="1656184" cy="9726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明纹</a:t>
              </a:r>
              <a:endParaRPr lang="en-US" altLang="zh-CN" sz="2333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（次级）</a:t>
              </a:r>
            </a:p>
          </p:txBody>
        </p:sp>
        <p:graphicFrame>
          <p:nvGraphicFramePr>
            <p:cNvPr id="17438" name="Object 58">
              <a:extLst>
                <a:ext uri="{FF2B5EF4-FFF2-40B4-BE49-F238E27FC236}">
                  <a16:creationId xmlns:a16="http://schemas.microsoft.com/office/drawing/2014/main" id="{0FE9DE93-BA97-0E64-83DE-E07546187C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1093" y="4480482"/>
            <a:ext cx="2542085" cy="8131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9" imgW="1218671" imgH="393529" progId="Equation.DSMT4">
                    <p:embed/>
                  </p:oleObj>
                </mc:Choice>
                <mc:Fallback>
                  <p:oleObj name="Equation" r:id="rId29" imgW="1218671" imgH="393529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1093" y="4480482"/>
                          <a:ext cx="2542085" cy="8131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48">
            <a:extLst>
              <a:ext uri="{FF2B5EF4-FFF2-40B4-BE49-F238E27FC236}">
                <a16:creationId xmlns:a16="http://schemas.microsoft.com/office/drawing/2014/main" id="{F819FE20-510A-DBB6-A2C6-3936116BD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309732"/>
              </p:ext>
            </p:extLst>
          </p:nvPr>
        </p:nvGraphicFramePr>
        <p:xfrm>
          <a:off x="6154209" y="3877386"/>
          <a:ext cx="1874176" cy="73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1117115" imgH="406224" progId="Equation.DSMT4">
                  <p:embed/>
                </p:oleObj>
              </mc:Choice>
              <mc:Fallback>
                <p:oleObj name="Equation" r:id="rId31" imgW="1117115" imgH="40622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209" y="3877386"/>
                        <a:ext cx="1874176" cy="734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">
            <a:extLst>
              <a:ext uri="{FF2B5EF4-FFF2-40B4-BE49-F238E27FC236}">
                <a16:creationId xmlns:a16="http://schemas.microsoft.com/office/drawing/2014/main" id="{75291C2E-6A66-2EEE-E536-7793C2F24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604196"/>
              </p:ext>
            </p:extLst>
          </p:nvPr>
        </p:nvGraphicFramePr>
        <p:xfrm>
          <a:off x="6236465" y="4737628"/>
          <a:ext cx="1687744" cy="352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812520" imgH="203040" progId="Equation.DSMT4">
                  <p:embed/>
                </p:oleObj>
              </mc:Choice>
              <mc:Fallback>
                <p:oleObj name="Equation" r:id="rId33" imgW="81252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6465" y="4737628"/>
                        <a:ext cx="1687744" cy="352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46">
            <a:extLst>
              <a:ext uri="{FF2B5EF4-FFF2-40B4-BE49-F238E27FC236}">
                <a16:creationId xmlns:a16="http://schemas.microsoft.com/office/drawing/2014/main" id="{D51A1DE9-34CB-227B-91E9-73B4B48D0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418334"/>
              </p:ext>
            </p:extLst>
          </p:nvPr>
        </p:nvGraphicFramePr>
        <p:xfrm>
          <a:off x="3673740" y="3108771"/>
          <a:ext cx="1309688" cy="799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5" imgW="710891" imgH="431613" progId="Equation.DSMT4">
                  <p:embed/>
                </p:oleObj>
              </mc:Choice>
              <mc:Fallback>
                <p:oleObj name="Equation" r:id="rId35" imgW="710891" imgH="431613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740" y="3108771"/>
                        <a:ext cx="1309688" cy="799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46">
            <a:extLst>
              <a:ext uri="{FF2B5EF4-FFF2-40B4-BE49-F238E27FC236}">
                <a16:creationId xmlns:a16="http://schemas.microsoft.com/office/drawing/2014/main" id="{FCCFDD5B-00B9-8CA5-D58A-D01B192C4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340463"/>
              </p:ext>
            </p:extLst>
          </p:nvPr>
        </p:nvGraphicFramePr>
        <p:xfrm>
          <a:off x="3755761" y="3954115"/>
          <a:ext cx="2104760" cy="799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7" imgW="1143000" imgH="431800" progId="Equation.DSMT4">
                  <p:embed/>
                </p:oleObj>
              </mc:Choice>
              <mc:Fallback>
                <p:oleObj name="Equation" r:id="rId37" imgW="1143000" imgH="4318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5761" y="3954115"/>
                        <a:ext cx="2104760" cy="799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081EA45-B0B7-92E3-E93B-6ABA2781139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28480" y="917518"/>
            <a:ext cx="212545" cy="1601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8" name="Text Box 6">
            <a:extLst>
              <a:ext uri="{FF2B5EF4-FFF2-40B4-BE49-F238E27FC236}">
                <a16:creationId xmlns:a16="http://schemas.microsoft.com/office/drawing/2014/main" id="{43B3FC40-7675-1A45-57C5-285282326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866" y="389934"/>
            <a:ext cx="325172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、条纹宽度</a:t>
            </a:r>
          </a:p>
        </p:txBody>
      </p:sp>
      <p:grpSp>
        <p:nvGrpSpPr>
          <p:cNvPr id="3" name="Group 75">
            <a:extLst>
              <a:ext uri="{FF2B5EF4-FFF2-40B4-BE49-F238E27FC236}">
                <a16:creationId xmlns:a16="http://schemas.microsoft.com/office/drawing/2014/main" id="{108BB5F9-AF3A-67A3-74CF-33EEA26F80EA}"/>
              </a:ext>
            </a:extLst>
          </p:cNvPr>
          <p:cNvGrpSpPr>
            <a:grpSpLocks/>
          </p:cNvGrpSpPr>
          <p:nvPr/>
        </p:nvGrpSpPr>
        <p:grpSpPr bwMode="auto">
          <a:xfrm>
            <a:off x="1271323" y="1307042"/>
            <a:ext cx="7085542" cy="1105958"/>
            <a:chOff x="511" y="1044"/>
            <a:chExt cx="5356" cy="836"/>
          </a:xfrm>
        </p:grpSpPr>
        <p:sp>
          <p:nvSpPr>
            <p:cNvPr id="18482" name="Text Box 8">
              <a:extLst>
                <a:ext uri="{FF2B5EF4-FFF2-40B4-BE49-F238E27FC236}">
                  <a16:creationId xmlns:a16="http://schemas.microsoft.com/office/drawing/2014/main" id="{1E4AD88F-32CA-2484-F404-0755AE45D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" y="1044"/>
              <a:ext cx="5356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中央两侧</a:t>
              </a:r>
              <a:r>
                <a:rPr lang="zh-CN" altLang="en-US" sz="2333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第一暗条纹</a:t>
              </a:r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之间的区域</a:t>
              </a:r>
            </a:p>
          </p:txBody>
        </p:sp>
        <p:graphicFrame>
          <p:nvGraphicFramePr>
            <p:cNvPr id="18483" name="Object 9">
              <a:extLst>
                <a:ext uri="{FF2B5EF4-FFF2-40B4-BE49-F238E27FC236}">
                  <a16:creationId xmlns:a16="http://schemas.microsoft.com/office/drawing/2014/main" id="{42C8DB7B-FB81-A80B-F95F-43B7F2BB97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4" y="1548"/>
            <a:ext cx="1381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837836" imgH="203112" progId="Equation.3">
                    <p:embed/>
                  </p:oleObj>
                </mc:Choice>
                <mc:Fallback>
                  <p:oleObj name="公式" r:id="rId2" imgW="837836" imgH="20311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" y="1548"/>
                          <a:ext cx="1381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84" name="Object 10">
              <a:extLst>
                <a:ext uri="{FF2B5EF4-FFF2-40B4-BE49-F238E27FC236}">
                  <a16:creationId xmlns:a16="http://schemas.microsoft.com/office/drawing/2014/main" id="{2DA2A467-69E9-8C0F-DCE4-7C93EFF6C8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3" y="1580"/>
            <a:ext cx="56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01309" imgH="406224" progId="Equation.3">
                    <p:embed/>
                  </p:oleObj>
                </mc:Choice>
                <mc:Fallback>
                  <p:oleObj name="Equation" r:id="rId4" imgW="901309" imgH="406224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3" y="1580"/>
                          <a:ext cx="568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74">
            <a:extLst>
              <a:ext uri="{FF2B5EF4-FFF2-40B4-BE49-F238E27FC236}">
                <a16:creationId xmlns:a16="http://schemas.microsoft.com/office/drawing/2014/main" id="{F05AE2EC-9295-1745-6BB3-A805C28FC7AD}"/>
              </a:ext>
            </a:extLst>
          </p:cNvPr>
          <p:cNvGrpSpPr>
            <a:grpSpLocks/>
          </p:cNvGrpSpPr>
          <p:nvPr/>
        </p:nvGrpSpPr>
        <p:grpSpPr bwMode="auto">
          <a:xfrm>
            <a:off x="5888303" y="486833"/>
            <a:ext cx="2452688" cy="1975115"/>
            <a:chOff x="612" y="2069"/>
            <a:chExt cx="2208" cy="1584"/>
          </a:xfrm>
        </p:grpSpPr>
        <p:grpSp>
          <p:nvGrpSpPr>
            <p:cNvPr id="18446" name="Group 30">
              <a:extLst>
                <a:ext uri="{FF2B5EF4-FFF2-40B4-BE49-F238E27FC236}">
                  <a16:creationId xmlns:a16="http://schemas.microsoft.com/office/drawing/2014/main" id="{FFC2E14F-94FB-CD9E-7917-31D91B6CB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9" y="2069"/>
              <a:ext cx="851" cy="1584"/>
              <a:chOff x="4813" y="2204"/>
              <a:chExt cx="851" cy="1584"/>
            </a:xfrm>
          </p:grpSpPr>
          <p:grpSp>
            <p:nvGrpSpPr>
              <p:cNvPr id="18468" name="Group 31">
                <a:extLst>
                  <a:ext uri="{FF2B5EF4-FFF2-40B4-BE49-F238E27FC236}">
                    <a16:creationId xmlns:a16="http://schemas.microsoft.com/office/drawing/2014/main" id="{D38C85C8-7365-643C-716F-F0B576F2E7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4497" y="2716"/>
                <a:ext cx="1248" cy="615"/>
                <a:chOff x="710" y="3178"/>
                <a:chExt cx="1194" cy="615"/>
              </a:xfrm>
            </p:grpSpPr>
            <p:sp>
              <p:nvSpPr>
                <p:cNvPr id="18473" name="Freeform 32">
                  <a:extLst>
                    <a:ext uri="{FF2B5EF4-FFF2-40B4-BE49-F238E27FC236}">
                      <a16:creationId xmlns:a16="http://schemas.microsoft.com/office/drawing/2014/main" id="{230DE0B4-9499-25E3-3C71-51DB1523D1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2" y="3178"/>
                  <a:ext cx="322" cy="525"/>
                </a:xfrm>
                <a:custGeom>
                  <a:avLst/>
                  <a:gdLst>
                    <a:gd name="T0" fmla="*/ 0 w 388"/>
                    <a:gd name="T1" fmla="*/ 1 h 934"/>
                    <a:gd name="T2" fmla="*/ 2 w 388"/>
                    <a:gd name="T3" fmla="*/ 1 h 934"/>
                    <a:gd name="T4" fmla="*/ 2 w 388"/>
                    <a:gd name="T5" fmla="*/ 0 h 934"/>
                    <a:gd name="T6" fmla="*/ 2 w 388"/>
                    <a:gd name="T7" fmla="*/ 1 h 934"/>
                    <a:gd name="T8" fmla="*/ 2 w 388"/>
                    <a:gd name="T9" fmla="*/ 1 h 9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8"/>
                    <a:gd name="T16" fmla="*/ 0 h 934"/>
                    <a:gd name="T17" fmla="*/ 388 w 388"/>
                    <a:gd name="T18" fmla="*/ 934 h 9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8" h="934">
                      <a:moveTo>
                        <a:pt x="0" y="921"/>
                      </a:moveTo>
                      <a:cubicBezTo>
                        <a:pt x="26" y="934"/>
                        <a:pt x="34" y="753"/>
                        <a:pt x="66" y="600"/>
                      </a:cubicBezTo>
                      <a:cubicBezTo>
                        <a:pt x="98" y="447"/>
                        <a:pt x="143" y="0"/>
                        <a:pt x="194" y="0"/>
                      </a:cubicBezTo>
                      <a:cubicBezTo>
                        <a:pt x="246" y="0"/>
                        <a:pt x="278" y="440"/>
                        <a:pt x="304" y="600"/>
                      </a:cubicBezTo>
                      <a:cubicBezTo>
                        <a:pt x="330" y="760"/>
                        <a:pt x="382" y="903"/>
                        <a:pt x="388" y="909"/>
                      </a:cubicBezTo>
                    </a:path>
                  </a:pathLst>
                </a:custGeom>
                <a:noFill/>
                <a:ln w="38100">
                  <a:solidFill>
                    <a:srgbClr val="F206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grpSp>
              <p:nvGrpSpPr>
                <p:cNvPr id="18474" name="Group 33">
                  <a:extLst>
                    <a:ext uri="{FF2B5EF4-FFF2-40B4-BE49-F238E27FC236}">
                      <a16:creationId xmlns:a16="http://schemas.microsoft.com/office/drawing/2014/main" id="{71080D8C-AD66-03F4-0E46-93156723796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41" y="3564"/>
                  <a:ext cx="463" cy="229"/>
                  <a:chOff x="3114" y="3672"/>
                  <a:chExt cx="498" cy="264"/>
                </a:xfrm>
              </p:grpSpPr>
              <p:sp>
                <p:nvSpPr>
                  <p:cNvPr id="18479" name="Freeform 34">
                    <a:extLst>
                      <a:ext uri="{FF2B5EF4-FFF2-40B4-BE49-F238E27FC236}">
                        <a16:creationId xmlns:a16="http://schemas.microsoft.com/office/drawing/2014/main" id="{34A17C9C-8440-30B8-9749-C40AE37CD0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18480" name="Freeform 35">
                    <a:extLst>
                      <a:ext uri="{FF2B5EF4-FFF2-40B4-BE49-F238E27FC236}">
                        <a16:creationId xmlns:a16="http://schemas.microsoft.com/office/drawing/2014/main" id="{1F51CB4A-C5F9-48D5-BA07-00F8B561881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18481" name="Freeform 36">
                    <a:extLst>
                      <a:ext uri="{FF2B5EF4-FFF2-40B4-BE49-F238E27FC236}">
                        <a16:creationId xmlns:a16="http://schemas.microsoft.com/office/drawing/2014/main" id="{691A6131-5BC0-ABC5-AE8B-0D86C56CD8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18475" name="Group 37">
                  <a:extLst>
                    <a:ext uri="{FF2B5EF4-FFF2-40B4-BE49-F238E27FC236}">
                      <a16:creationId xmlns:a16="http://schemas.microsoft.com/office/drawing/2014/main" id="{28635B8B-FB02-D9E2-D119-992A8510F75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710" y="3564"/>
                  <a:ext cx="417" cy="208"/>
                  <a:chOff x="3114" y="3672"/>
                  <a:chExt cx="498" cy="264"/>
                </a:xfrm>
              </p:grpSpPr>
              <p:sp>
                <p:nvSpPr>
                  <p:cNvPr id="18476" name="Freeform 38">
                    <a:extLst>
                      <a:ext uri="{FF2B5EF4-FFF2-40B4-BE49-F238E27FC236}">
                        <a16:creationId xmlns:a16="http://schemas.microsoft.com/office/drawing/2014/main" id="{6FA2F89B-1B07-0D60-6FB0-99418E44DA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05" y="3720"/>
                    <a:ext cx="157" cy="181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18477" name="Freeform 39">
                    <a:extLst>
                      <a:ext uri="{FF2B5EF4-FFF2-40B4-BE49-F238E27FC236}">
                        <a16:creationId xmlns:a16="http://schemas.microsoft.com/office/drawing/2014/main" id="{94C31AB3-EE89-9D44-2E1B-4EF7E248F9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8" y="3756"/>
                    <a:ext cx="144" cy="136"/>
                  </a:xfrm>
                  <a:custGeom>
                    <a:avLst/>
                    <a:gdLst>
                      <a:gd name="T0" fmla="*/ 0 w 384"/>
                      <a:gd name="T1" fmla="*/ 0 h 636"/>
                      <a:gd name="T2" fmla="*/ 0 w 384"/>
                      <a:gd name="T3" fmla="*/ 0 h 636"/>
                      <a:gd name="T4" fmla="*/ 0 w 384"/>
                      <a:gd name="T5" fmla="*/ 0 h 636"/>
                      <a:gd name="T6" fmla="*/ 0 60000 65536"/>
                      <a:gd name="T7" fmla="*/ 0 60000 65536"/>
                      <a:gd name="T8" fmla="*/ 0 60000 65536"/>
                      <a:gd name="T9" fmla="*/ 0 w 384"/>
                      <a:gd name="T10" fmla="*/ 0 h 636"/>
                      <a:gd name="T11" fmla="*/ 384 w 384"/>
                      <a:gd name="T12" fmla="*/ 636 h 6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84" h="636">
                        <a:moveTo>
                          <a:pt x="0" y="354"/>
                        </a:moveTo>
                        <a:cubicBezTo>
                          <a:pt x="0" y="360"/>
                          <a:pt x="109" y="636"/>
                          <a:pt x="197" y="270"/>
                        </a:cubicBezTo>
                        <a:cubicBezTo>
                          <a:pt x="296" y="0"/>
                          <a:pt x="384" y="354"/>
                          <a:pt x="384" y="354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18478" name="Freeform 40">
                    <a:extLst>
                      <a:ext uri="{FF2B5EF4-FFF2-40B4-BE49-F238E27FC236}">
                        <a16:creationId xmlns:a16="http://schemas.microsoft.com/office/drawing/2014/main" id="{CDB68C9B-4CFC-F67E-5AEA-47420579A25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4" y="3672"/>
                    <a:ext cx="183" cy="264"/>
                  </a:xfrm>
                  <a:custGeom>
                    <a:avLst/>
                    <a:gdLst>
                      <a:gd name="T0" fmla="*/ 0 w 183"/>
                      <a:gd name="T1" fmla="*/ 138 h 264"/>
                      <a:gd name="T2" fmla="*/ 100 w 183"/>
                      <a:gd name="T3" fmla="*/ 112 h 264"/>
                      <a:gd name="T4" fmla="*/ 183 w 183"/>
                      <a:gd name="T5" fmla="*/ 147 h 264"/>
                      <a:gd name="T6" fmla="*/ 0 60000 65536"/>
                      <a:gd name="T7" fmla="*/ 0 60000 65536"/>
                      <a:gd name="T8" fmla="*/ 0 60000 65536"/>
                      <a:gd name="T9" fmla="*/ 0 w 183"/>
                      <a:gd name="T10" fmla="*/ 0 h 264"/>
                      <a:gd name="T11" fmla="*/ 183 w 183"/>
                      <a:gd name="T12" fmla="*/ 264 h 26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3" h="264">
                        <a:moveTo>
                          <a:pt x="0" y="138"/>
                        </a:moveTo>
                        <a:cubicBezTo>
                          <a:pt x="0" y="140"/>
                          <a:pt x="61" y="264"/>
                          <a:pt x="100" y="112"/>
                        </a:cubicBezTo>
                        <a:cubicBezTo>
                          <a:pt x="144" y="0"/>
                          <a:pt x="183" y="147"/>
                          <a:pt x="183" y="147"/>
                        </a:cubicBezTo>
                      </a:path>
                    </a:pathLst>
                  </a:custGeom>
                  <a:noFill/>
                  <a:ln w="38100">
                    <a:solidFill>
                      <a:srgbClr val="F20666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</p:grpSp>
          <p:graphicFrame>
            <p:nvGraphicFramePr>
              <p:cNvPr id="18469" name="Object 41">
                <a:extLst>
                  <a:ext uri="{FF2B5EF4-FFF2-40B4-BE49-F238E27FC236}">
                    <a16:creationId xmlns:a16="http://schemas.microsoft.com/office/drawing/2014/main" id="{374DAC20-D1F6-4D0E-C4CB-42F308AC296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41" y="2204"/>
              <a:ext cx="173" cy="1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177492" imgH="164814" progId="Equation.3">
                      <p:embed/>
                    </p:oleObj>
                  </mc:Choice>
                  <mc:Fallback>
                    <p:oleObj name="公式" r:id="rId6" imgW="177492" imgH="164814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41" y="2204"/>
                            <a:ext cx="173" cy="1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0" name="Line 42">
                <a:extLst>
                  <a:ext uri="{FF2B5EF4-FFF2-40B4-BE49-F238E27FC236}">
                    <a16:creationId xmlns:a16="http://schemas.microsoft.com/office/drawing/2014/main" id="{AC9E272D-A298-03F3-B9ED-0793D0740C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H="1">
                <a:off x="4106" y="3020"/>
                <a:ext cx="153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med" len="med"/>
                <a:tailEnd type="non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71" name="Line 43">
                <a:extLst>
                  <a:ext uri="{FF2B5EF4-FFF2-40B4-BE49-F238E27FC236}">
                    <a16:creationId xmlns:a16="http://schemas.microsoft.com/office/drawing/2014/main" id="{0E3F21DA-7E12-B283-E08E-C69525CE3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5269" y="2603"/>
                <a:ext cx="0" cy="791"/>
              </a:xfrm>
              <a:prstGeom prst="line">
                <a:avLst/>
              </a:prstGeom>
              <a:noFill/>
              <a:ln w="28575">
                <a:solidFill>
                  <a:srgbClr val="2828C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graphicFrame>
            <p:nvGraphicFramePr>
              <p:cNvPr id="18472" name="Object 44">
                <a:extLst>
                  <a:ext uri="{FF2B5EF4-FFF2-40B4-BE49-F238E27FC236}">
                    <a16:creationId xmlns:a16="http://schemas.microsoft.com/office/drawing/2014/main" id="{B6A5CD3F-804A-2639-7EB7-7D4EACD3C7F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481" y="2728"/>
              <a:ext cx="118" cy="1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215713" imgH="304536" progId="Equation.3">
                      <p:embed/>
                    </p:oleObj>
                  </mc:Choice>
                  <mc:Fallback>
                    <p:oleObj name="Equation" r:id="rId8" imgW="215713" imgH="304536" progId="Equation.3">
                      <p:embed/>
                      <p:pic>
                        <p:nvPicPr>
                          <p:cNvPr id="0" name="Object 4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81" y="2728"/>
                            <a:ext cx="118" cy="1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447" name="Rectangle 46">
              <a:extLst>
                <a:ext uri="{FF2B5EF4-FFF2-40B4-BE49-F238E27FC236}">
                  <a16:creationId xmlns:a16="http://schemas.microsoft.com/office/drawing/2014/main" id="{C55A61D0-CAE5-E0B3-A1F1-EBDA94E6E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2147"/>
              <a:ext cx="144" cy="1488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grpSp>
          <p:nvGrpSpPr>
            <p:cNvPr id="18448" name="Group 47">
              <a:extLst>
                <a:ext uri="{FF2B5EF4-FFF2-40B4-BE49-F238E27FC236}">
                  <a16:creationId xmlns:a16="http://schemas.microsoft.com/office/drawing/2014/main" id="{E61B7889-4102-B526-593B-CAE245D2ACDC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039" y="2825"/>
              <a:ext cx="1498" cy="126"/>
              <a:chOff x="2064" y="3888"/>
              <a:chExt cx="1728" cy="145"/>
            </a:xfrm>
          </p:grpSpPr>
          <p:sp>
            <p:nvSpPr>
              <p:cNvPr id="18458" name="Line 48">
                <a:extLst>
                  <a:ext uri="{FF2B5EF4-FFF2-40B4-BE49-F238E27FC236}">
                    <a16:creationId xmlns:a16="http://schemas.microsoft.com/office/drawing/2014/main" id="{DFD71CFC-6C24-F6C3-63DD-04555F191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59" name="Line 49">
                <a:extLst>
                  <a:ext uri="{FF2B5EF4-FFF2-40B4-BE49-F238E27FC236}">
                    <a16:creationId xmlns:a16="http://schemas.microsoft.com/office/drawing/2014/main" id="{87A04835-5C6E-AE8D-C3C2-EB2CB56F2D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3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0" name="Line 50">
                <a:extLst>
                  <a:ext uri="{FF2B5EF4-FFF2-40B4-BE49-F238E27FC236}">
                    <a16:creationId xmlns:a16="http://schemas.microsoft.com/office/drawing/2014/main" id="{BEB8D934-7A88-437B-038F-454781C3FF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3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1" name="Line 51">
                <a:extLst>
                  <a:ext uri="{FF2B5EF4-FFF2-40B4-BE49-F238E27FC236}">
                    <a16:creationId xmlns:a16="http://schemas.microsoft.com/office/drawing/2014/main" id="{DCC68325-B870-EFF6-EECD-C837555A78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08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2" name="Line 52">
                <a:extLst>
                  <a:ext uri="{FF2B5EF4-FFF2-40B4-BE49-F238E27FC236}">
                    <a16:creationId xmlns:a16="http://schemas.microsoft.com/office/drawing/2014/main" id="{3A553C64-825E-0A68-04C8-B9A68C29AD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7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3" name="Line 53">
                <a:extLst>
                  <a:ext uri="{FF2B5EF4-FFF2-40B4-BE49-F238E27FC236}">
                    <a16:creationId xmlns:a16="http://schemas.microsoft.com/office/drawing/2014/main" id="{DB0CC16E-8141-DD9B-803F-2BEA1774B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" y="3889"/>
                <a:ext cx="0" cy="144"/>
              </a:xfrm>
              <a:prstGeom prst="line">
                <a:avLst/>
              </a:pr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4" name="Line 54">
                <a:extLst>
                  <a:ext uri="{FF2B5EF4-FFF2-40B4-BE49-F238E27FC236}">
                    <a16:creationId xmlns:a16="http://schemas.microsoft.com/office/drawing/2014/main" id="{65ACC07E-3DD2-846F-E818-11B1B71A11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4" y="388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5" name="Line 55">
                <a:extLst>
                  <a:ext uri="{FF2B5EF4-FFF2-40B4-BE49-F238E27FC236}">
                    <a16:creationId xmlns:a16="http://schemas.microsoft.com/office/drawing/2014/main" id="{D233FD7F-9C59-DF28-F492-26AE2F5C3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388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18466" name="Line 56">
                <a:extLst>
                  <a:ext uri="{FF2B5EF4-FFF2-40B4-BE49-F238E27FC236}">
                    <a16:creationId xmlns:a16="http://schemas.microsoft.com/office/drawing/2014/main" id="{66D6CC18-B35C-FB6A-11D2-16AC3C588F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3888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  <p:sp>
            <p:nvSpPr>
              <p:cNvPr id="18467" name="Line 57">
                <a:extLst>
                  <a:ext uri="{FF2B5EF4-FFF2-40B4-BE49-F238E27FC236}">
                    <a16:creationId xmlns:a16="http://schemas.microsoft.com/office/drawing/2014/main" id="{1550F3D3-9A69-B741-BC68-0C5A6BB84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064" y="4032"/>
                <a:ext cx="17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2333"/>
              </a:p>
            </p:txBody>
          </p:sp>
        </p:grpSp>
        <p:sp>
          <p:nvSpPr>
            <p:cNvPr id="18449" name="Line 58">
              <a:extLst>
                <a:ext uri="{FF2B5EF4-FFF2-40B4-BE49-F238E27FC236}">
                  <a16:creationId xmlns:a16="http://schemas.microsoft.com/office/drawing/2014/main" id="{410ED9FA-1EBB-8457-2880-4A6122A7A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2361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0" name="Line 59">
              <a:extLst>
                <a:ext uri="{FF2B5EF4-FFF2-40B4-BE49-F238E27FC236}">
                  <a16:creationId xmlns:a16="http://schemas.microsoft.com/office/drawing/2014/main" id="{89222AA6-AED2-C370-F2FE-7EB21FA6C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3129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1" name="Line 60">
              <a:extLst>
                <a:ext uri="{FF2B5EF4-FFF2-40B4-BE49-F238E27FC236}">
                  <a16:creationId xmlns:a16="http://schemas.microsoft.com/office/drawing/2014/main" id="{8D6B9B9E-1C6C-272D-9D55-014E1EDC8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2" y="2505"/>
              <a:ext cx="0" cy="768"/>
            </a:xfrm>
            <a:prstGeom prst="line">
              <a:avLst/>
            </a:prstGeom>
            <a:noFill/>
            <a:ln w="28575">
              <a:solidFill>
                <a:srgbClr val="8080E4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2" name="Line 61">
              <a:extLst>
                <a:ext uri="{FF2B5EF4-FFF2-40B4-BE49-F238E27FC236}">
                  <a16:creationId xmlns:a16="http://schemas.microsoft.com/office/drawing/2014/main" id="{0D897230-4BB1-6C05-4C05-D93E1F689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" y="2889"/>
              <a:ext cx="10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3" name="Line 62">
              <a:extLst>
                <a:ext uri="{FF2B5EF4-FFF2-40B4-BE49-F238E27FC236}">
                  <a16:creationId xmlns:a16="http://schemas.microsoft.com/office/drawing/2014/main" id="{18629248-728E-7163-AB52-79868E713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8" y="2217"/>
              <a:ext cx="0" cy="1344"/>
            </a:xfrm>
            <a:prstGeom prst="line">
              <a:avLst/>
            </a:prstGeom>
            <a:noFill/>
            <a:ln w="38100">
              <a:solidFill>
                <a:srgbClr val="8080E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4" name="Line 63">
              <a:extLst>
                <a:ext uri="{FF2B5EF4-FFF2-40B4-BE49-F238E27FC236}">
                  <a16:creationId xmlns:a16="http://schemas.microsoft.com/office/drawing/2014/main" id="{E4AE83E8-EB9B-BA8D-44E3-6316562FBD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6" y="2697"/>
              <a:ext cx="91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18455" name="Object 64">
              <a:extLst>
                <a:ext uri="{FF2B5EF4-FFF2-40B4-BE49-F238E27FC236}">
                  <a16:creationId xmlns:a16="http://schemas.microsoft.com/office/drawing/2014/main" id="{269E5E00-F533-2F9A-86F2-2799E0B4A1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2705"/>
            <a:ext cx="274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152202" imgH="177569" progId="Equation.3">
                    <p:embed/>
                  </p:oleObj>
                </mc:Choice>
                <mc:Fallback>
                  <p:oleObj name="公式" r:id="rId10" imgW="152202" imgH="177569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705"/>
                          <a:ext cx="274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6" name="Freeform 65">
              <a:extLst>
                <a:ext uri="{FF2B5EF4-FFF2-40B4-BE49-F238E27FC236}">
                  <a16:creationId xmlns:a16="http://schemas.microsoft.com/office/drawing/2014/main" id="{A96247DF-4DD3-12DF-ECB9-3B73A1F8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" y="2793"/>
              <a:ext cx="96" cy="96"/>
            </a:xfrm>
            <a:custGeom>
              <a:avLst/>
              <a:gdLst>
                <a:gd name="T0" fmla="*/ 0 w 96"/>
                <a:gd name="T1" fmla="*/ 0 h 144"/>
                <a:gd name="T2" fmla="*/ 96 w 96"/>
                <a:gd name="T3" fmla="*/ 1 h 144"/>
                <a:gd name="T4" fmla="*/ 0 w 96"/>
                <a:gd name="T5" fmla="*/ 1 h 144"/>
                <a:gd name="T6" fmla="*/ 0 60000 65536"/>
                <a:gd name="T7" fmla="*/ 0 60000 65536"/>
                <a:gd name="T8" fmla="*/ 0 60000 65536"/>
                <a:gd name="T9" fmla="*/ 0 w 96"/>
                <a:gd name="T10" fmla="*/ 0 h 144"/>
                <a:gd name="T11" fmla="*/ 96 w 96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144">
                  <a:moveTo>
                    <a:pt x="0" y="0"/>
                  </a:moveTo>
                  <a:cubicBezTo>
                    <a:pt x="48" y="12"/>
                    <a:pt x="96" y="24"/>
                    <a:pt x="96" y="48"/>
                  </a:cubicBezTo>
                  <a:cubicBezTo>
                    <a:pt x="96" y="72"/>
                    <a:pt x="16" y="128"/>
                    <a:pt x="0" y="144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57" name="Line 66">
              <a:extLst>
                <a:ext uri="{FF2B5EF4-FFF2-40B4-BE49-F238E27FC236}">
                  <a16:creationId xmlns:a16="http://schemas.microsoft.com/office/drawing/2014/main" id="{5FDD254C-2B50-AE49-56DD-F506D7173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" y="2889"/>
              <a:ext cx="912" cy="14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sp>
        <p:nvSpPr>
          <p:cNvPr id="51" name="Text Box 6">
            <a:extLst>
              <a:ext uri="{FF2B5EF4-FFF2-40B4-BE49-F238E27FC236}">
                <a16:creationId xmlns:a16="http://schemas.microsoft.com/office/drawing/2014/main" id="{99F7FE72-1A0E-ED8E-EAF6-BA9DFFD7A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407" y="875771"/>
            <a:ext cx="325172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333">
                <a:latin typeface="黑体" panose="02010609060101010101" pitchFamily="49" charset="-122"/>
                <a:ea typeface="黑体" panose="02010609060101010101" pitchFamily="49" charset="-122"/>
              </a:rPr>
              <a:t>中央明纹宽度</a:t>
            </a:r>
          </a:p>
        </p:txBody>
      </p:sp>
      <p:graphicFrame>
        <p:nvGraphicFramePr>
          <p:cNvPr id="54" name="Object 67">
            <a:extLst>
              <a:ext uri="{FF2B5EF4-FFF2-40B4-BE49-F238E27FC236}">
                <a16:creationId xmlns:a16="http://schemas.microsoft.com/office/drawing/2014/main" id="{111A6A00-6A60-96B6-AC71-917E7602E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197008"/>
              </p:ext>
            </p:extLst>
          </p:nvPr>
        </p:nvGraphicFramePr>
        <p:xfrm>
          <a:off x="1330855" y="2980532"/>
          <a:ext cx="1902354" cy="84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75920" imgH="406224" progId="Equation.DSMT4">
                  <p:embed/>
                </p:oleObj>
              </mc:Choice>
              <mc:Fallback>
                <p:oleObj name="Equation" r:id="rId12" imgW="875920" imgH="406224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855" y="2980532"/>
                        <a:ext cx="1902354" cy="846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6255AC25-D479-9018-2088-60256F2A338F}"/>
              </a:ext>
            </a:extLst>
          </p:cNvPr>
          <p:cNvSpPr/>
          <p:nvPr/>
        </p:nvSpPr>
        <p:spPr>
          <a:xfrm>
            <a:off x="1199886" y="4573324"/>
            <a:ext cx="2367956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85" indent="-380985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333" dirty="0">
                <a:latin typeface="黑体" panose="02010609060101010101" pitchFamily="49" charset="-122"/>
              </a:rPr>
              <a:t>次级明纹宽度</a:t>
            </a:r>
          </a:p>
        </p:txBody>
      </p:sp>
      <p:graphicFrame>
        <p:nvGraphicFramePr>
          <p:cNvPr id="56" name="Object 48">
            <a:extLst>
              <a:ext uri="{FF2B5EF4-FFF2-40B4-BE49-F238E27FC236}">
                <a16:creationId xmlns:a16="http://schemas.microsoft.com/office/drawing/2014/main" id="{3DE8B29D-434B-F7CE-19A4-43041282DA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79972"/>
              </p:ext>
            </p:extLst>
          </p:nvPr>
        </p:nvGraphicFramePr>
        <p:xfrm>
          <a:off x="4557448" y="2348178"/>
          <a:ext cx="1215760" cy="82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47419" imgH="406224" progId="Equation.DSMT4">
                  <p:embed/>
                </p:oleObj>
              </mc:Choice>
              <mc:Fallback>
                <p:oleObj name="Equation" r:id="rId14" imgW="647419" imgH="40622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448" y="2348178"/>
                        <a:ext cx="1215760" cy="821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69">
            <a:extLst>
              <a:ext uri="{FF2B5EF4-FFF2-40B4-BE49-F238E27FC236}">
                <a16:creationId xmlns:a16="http://schemas.microsoft.com/office/drawing/2014/main" id="{0C6E0E54-336C-2E4A-4692-FBB5605FC0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20545"/>
              </p:ext>
            </p:extLst>
          </p:nvPr>
        </p:nvGraphicFramePr>
        <p:xfrm>
          <a:off x="4025636" y="4340490"/>
          <a:ext cx="3035692" cy="885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96394" imgH="406224" progId="Equation.DSMT4">
                  <p:embed/>
                </p:oleObj>
              </mc:Choice>
              <mc:Fallback>
                <p:oleObj name="Equation" r:id="rId16" imgW="1396394" imgH="406224" progId="Equation.DSMT4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636" y="4340490"/>
                        <a:ext cx="3035692" cy="8853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67">
            <a:extLst>
              <a:ext uri="{FF2B5EF4-FFF2-40B4-BE49-F238E27FC236}">
                <a16:creationId xmlns:a16="http://schemas.microsoft.com/office/drawing/2014/main" id="{3F55131C-35A3-16AE-F292-14A9B481D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715123"/>
              </p:ext>
            </p:extLst>
          </p:nvPr>
        </p:nvGraphicFramePr>
        <p:xfrm>
          <a:off x="4115595" y="3627438"/>
          <a:ext cx="1902354" cy="84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75920" imgH="406224" progId="Equation.DSMT4">
                  <p:embed/>
                </p:oleObj>
              </mc:Choice>
              <mc:Fallback>
                <p:oleObj name="Equation" r:id="rId18" imgW="875920" imgH="406224" progId="Equation.DSMT4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5595" y="3627438"/>
                        <a:ext cx="1902354" cy="8479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矩形 58">
            <a:extLst>
              <a:ext uri="{FF2B5EF4-FFF2-40B4-BE49-F238E27FC236}">
                <a16:creationId xmlns:a16="http://schemas.microsoft.com/office/drawing/2014/main" id="{3FCFA65E-7E4F-87B7-491C-21D0F4830B9E}"/>
              </a:ext>
            </a:extLst>
          </p:cNvPr>
          <p:cNvSpPr/>
          <p:nvPr/>
        </p:nvSpPr>
        <p:spPr>
          <a:xfrm>
            <a:off x="1311011" y="3857625"/>
            <a:ext cx="2582758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  <a:defRPr/>
            </a:pPr>
            <a:r>
              <a:rPr lang="zh-CN" altLang="en-US" sz="2333" dirty="0">
                <a:latin typeface="黑体" panose="02010609060101010101" pitchFamily="49" charset="-122"/>
              </a:rPr>
              <a:t>中央明纹半角宽度</a:t>
            </a:r>
          </a:p>
        </p:txBody>
      </p:sp>
      <p:graphicFrame>
        <p:nvGraphicFramePr>
          <p:cNvPr id="60" name="Object 46">
            <a:extLst>
              <a:ext uri="{FF2B5EF4-FFF2-40B4-BE49-F238E27FC236}">
                <a16:creationId xmlns:a16="http://schemas.microsoft.com/office/drawing/2014/main" id="{90F0852B-4B3D-7C2C-2315-1E2B8AA38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741710"/>
              </p:ext>
            </p:extLst>
          </p:nvPr>
        </p:nvGraphicFramePr>
        <p:xfrm>
          <a:off x="1228990" y="2574396"/>
          <a:ext cx="3057260" cy="406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536033" imgH="203112" progId="Equation.DSMT4">
                  <p:embed/>
                </p:oleObj>
              </mc:Choice>
              <mc:Fallback>
                <p:oleObj name="Equation" r:id="rId20" imgW="1536033" imgH="203112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8990" y="2574396"/>
                        <a:ext cx="3057260" cy="406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8">
            <a:extLst>
              <a:ext uri="{FF2B5EF4-FFF2-40B4-BE49-F238E27FC236}">
                <a16:creationId xmlns:a16="http://schemas.microsoft.com/office/drawing/2014/main" id="{E6EB4A76-FEDF-C3AB-B501-09D842886F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43324" y="2330979"/>
          <a:ext cx="1525323" cy="82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812447" imgH="406224" progId="Equation.DSMT4">
                  <p:embed/>
                </p:oleObj>
              </mc:Choice>
              <mc:Fallback>
                <p:oleObj name="Equation" r:id="rId22" imgW="812447" imgH="406224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3324" y="2330979"/>
                        <a:ext cx="1525323" cy="821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51" grpId="0"/>
      <p:bldP spid="5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231740" y="4237654"/>
            <a:ext cx="486054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  <a:latin typeface="黑体" panose="02010609060101010101" pitchFamily="49" charset="-122"/>
              </a:rPr>
              <a:t>单缝宽度越小，中央明纹宽度越大</a:t>
            </a:r>
          </a:p>
        </p:txBody>
      </p:sp>
      <p:graphicFrame>
        <p:nvGraphicFramePr>
          <p:cNvPr id="4" name="Object 67">
            <a:extLst>
              <a:ext uri="{FF2B5EF4-FFF2-40B4-BE49-F238E27FC236}">
                <a16:creationId xmlns:a16="http://schemas.microsoft.com/office/drawing/2014/main" id="{5D88F197-78AC-52BD-0A1E-50A968B37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796265"/>
              </p:ext>
            </p:extLst>
          </p:nvPr>
        </p:nvGraphicFramePr>
        <p:xfrm>
          <a:off x="851587" y="397227"/>
          <a:ext cx="1902354" cy="84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5920" imgH="406224" progId="Equation.DSMT4">
                  <p:embed/>
                </p:oleObj>
              </mc:Choice>
              <mc:Fallback>
                <p:oleObj name="Equation" r:id="rId5" imgW="875920" imgH="406224" progId="Equation.DSMT4">
                  <p:embed/>
                  <p:pic>
                    <p:nvPicPr>
                      <p:cNvPr id="54" name="Object 67">
                        <a:extLst>
                          <a:ext uri="{FF2B5EF4-FFF2-40B4-BE49-F238E27FC236}">
                            <a16:creationId xmlns:a16="http://schemas.microsoft.com/office/drawing/2014/main" id="{111A6A00-6A60-96B6-AC71-917E7602E0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587" y="397227"/>
                        <a:ext cx="1902354" cy="846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单缝衍射（缝宽变化）">
            <a:hlinkClick r:id="" action="ppaction://media"/>
            <a:extLst>
              <a:ext uri="{FF2B5EF4-FFF2-40B4-BE49-F238E27FC236}">
                <a16:creationId xmlns:a16="http://schemas.microsoft.com/office/drawing/2014/main" id="{40BAD672-C623-E46C-80DB-1891E19D0C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11760" y="988657"/>
            <a:ext cx="4175353" cy="3146427"/>
          </a:xfrm>
          <a:prstGeom prst="rect">
            <a:avLst/>
          </a:prstGeom>
        </p:spPr>
      </p:pic>
      <p:grpSp>
        <p:nvGrpSpPr>
          <p:cNvPr id="6" name="Group 26">
            <a:extLst>
              <a:ext uri="{FF2B5EF4-FFF2-40B4-BE49-F238E27FC236}">
                <a16:creationId xmlns:a16="http://schemas.microsoft.com/office/drawing/2014/main" id="{EC5E2933-16CE-0E57-78F7-945994D4DC2C}"/>
              </a:ext>
            </a:extLst>
          </p:cNvPr>
          <p:cNvGrpSpPr>
            <a:grpSpLocks/>
          </p:cNvGrpSpPr>
          <p:nvPr/>
        </p:nvGrpSpPr>
        <p:grpSpPr bwMode="auto">
          <a:xfrm>
            <a:off x="1451653" y="4761201"/>
            <a:ext cx="6413500" cy="451115"/>
            <a:chOff x="480" y="2448"/>
            <a:chExt cx="4848" cy="341"/>
          </a:xfrm>
        </p:grpSpPr>
        <p:graphicFrame>
          <p:nvGraphicFramePr>
            <p:cNvPr id="7" name="Object 14">
              <a:extLst>
                <a:ext uri="{FF2B5EF4-FFF2-40B4-BE49-F238E27FC236}">
                  <a16:creationId xmlns:a16="http://schemas.microsoft.com/office/drawing/2014/main" id="{C11EF0E7-54D3-20DB-1C9E-B4BE0D66B9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0" y="2477"/>
            <a:ext cx="91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218671" imgH="393529" progId="Equation.3">
                    <p:embed/>
                  </p:oleObj>
                </mc:Choice>
                <mc:Fallback>
                  <p:oleObj name="Equation" r:id="rId8" imgW="1218671" imgH="393529" progId="Equation.3">
                    <p:embed/>
                    <p:pic>
                      <p:nvPicPr>
                        <p:cNvPr id="19467" name="Object 14">
                          <a:extLst>
                            <a:ext uri="{FF2B5EF4-FFF2-40B4-BE49-F238E27FC236}">
                              <a16:creationId xmlns:a16="http://schemas.microsoft.com/office/drawing/2014/main" id="{F4ADE486-6F29-B248-EAEF-56DAB4A506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0" y="2477"/>
                          <a:ext cx="91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5">
              <a:extLst>
                <a:ext uri="{FF2B5EF4-FFF2-40B4-BE49-F238E27FC236}">
                  <a16:creationId xmlns:a16="http://schemas.microsoft.com/office/drawing/2014/main" id="{C4B6A146-750A-B5B9-20A8-4FA0C48B4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448"/>
              <a:ext cx="4848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若                  ，则∆</a:t>
              </a:r>
              <a:r>
                <a:rPr lang="en-US" altLang="zh-CN" sz="2333" i="1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x </a:t>
              </a:r>
              <a:r>
                <a:rPr lang="en-US" altLang="zh-CN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→0</a:t>
              </a:r>
              <a:r>
                <a:rPr lang="zh-CN" altLang="en-US" sz="2333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，无衍射，光直线传播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6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4"/>
          <p:cNvSpPr>
            <a:spLocks noChangeShapeType="1"/>
          </p:cNvSpPr>
          <p:nvPr/>
        </p:nvSpPr>
        <p:spPr bwMode="auto">
          <a:xfrm>
            <a:off x="7463896" y="3538803"/>
            <a:ext cx="0" cy="1689364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3" name="Line 5"/>
          <p:cNvSpPr>
            <a:spLocks noChangeShapeType="1"/>
          </p:cNvSpPr>
          <p:nvPr/>
        </p:nvSpPr>
        <p:spPr bwMode="auto">
          <a:xfrm>
            <a:off x="1621748" y="3512345"/>
            <a:ext cx="0" cy="1689364"/>
          </a:xfrm>
          <a:prstGeom prst="line">
            <a:avLst/>
          </a:prstGeom>
          <a:noFill/>
          <a:ln w="762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2861320" y="1250157"/>
            <a:ext cx="3149865" cy="2189427"/>
          </a:xfrm>
          <a:custGeom>
            <a:avLst/>
            <a:gdLst>
              <a:gd name="T0" fmla="*/ 0 w 3032"/>
              <a:gd name="T1" fmla="*/ 1961 h 2022"/>
              <a:gd name="T2" fmla="*/ 200 w 3032"/>
              <a:gd name="T3" fmla="*/ 1905 h 2022"/>
              <a:gd name="T4" fmla="*/ 392 w 3032"/>
              <a:gd name="T5" fmla="*/ 1977 h 2022"/>
              <a:gd name="T6" fmla="*/ 576 w 3032"/>
              <a:gd name="T7" fmla="*/ 1857 h 2022"/>
              <a:gd name="T8" fmla="*/ 752 w 3032"/>
              <a:gd name="T9" fmla="*/ 1969 h 2022"/>
              <a:gd name="T10" fmla="*/ 832 w 3032"/>
              <a:gd name="T11" fmla="*/ 1929 h 2022"/>
              <a:gd name="T12" fmla="*/ 896 w 3032"/>
              <a:gd name="T13" fmla="*/ 1825 h 2022"/>
              <a:gd name="T14" fmla="*/ 960 w 3032"/>
              <a:gd name="T15" fmla="*/ 1809 h 2022"/>
              <a:gd name="T16" fmla="*/ 1040 w 3032"/>
              <a:gd name="T17" fmla="*/ 1889 h 2022"/>
              <a:gd name="T18" fmla="*/ 1080 w 3032"/>
              <a:gd name="T19" fmla="*/ 1953 h 2022"/>
              <a:gd name="T20" fmla="*/ 1152 w 3032"/>
              <a:gd name="T21" fmla="*/ 1969 h 2022"/>
              <a:gd name="T22" fmla="*/ 1208 w 3032"/>
              <a:gd name="T23" fmla="*/ 1729 h 2022"/>
              <a:gd name="T24" fmla="*/ 1384 w 3032"/>
              <a:gd name="T25" fmla="*/ 537 h 2022"/>
              <a:gd name="T26" fmla="*/ 1512 w 3032"/>
              <a:gd name="T27" fmla="*/ 1 h 2022"/>
              <a:gd name="T28" fmla="*/ 1672 w 3032"/>
              <a:gd name="T29" fmla="*/ 545 h 2022"/>
              <a:gd name="T30" fmla="*/ 1840 w 3032"/>
              <a:gd name="T31" fmla="*/ 1793 h 2022"/>
              <a:gd name="T32" fmla="*/ 1864 w 3032"/>
              <a:gd name="T33" fmla="*/ 1921 h 2022"/>
              <a:gd name="T34" fmla="*/ 1904 w 3032"/>
              <a:gd name="T35" fmla="*/ 1969 h 2022"/>
              <a:gd name="T36" fmla="*/ 1984 w 3032"/>
              <a:gd name="T37" fmla="*/ 1913 h 2022"/>
              <a:gd name="T38" fmla="*/ 2032 w 3032"/>
              <a:gd name="T39" fmla="*/ 1809 h 2022"/>
              <a:gd name="T40" fmla="*/ 2080 w 3032"/>
              <a:gd name="T41" fmla="*/ 1801 h 2022"/>
              <a:gd name="T42" fmla="*/ 2224 w 3032"/>
              <a:gd name="T43" fmla="*/ 1929 h 2022"/>
              <a:gd name="T44" fmla="*/ 2280 w 3032"/>
              <a:gd name="T45" fmla="*/ 1969 h 2022"/>
              <a:gd name="T46" fmla="*/ 2416 w 3032"/>
              <a:gd name="T47" fmla="*/ 1873 h 2022"/>
              <a:gd name="T48" fmla="*/ 2464 w 3032"/>
              <a:gd name="T49" fmla="*/ 1849 h 2022"/>
              <a:gd name="T50" fmla="*/ 2656 w 3032"/>
              <a:gd name="T51" fmla="*/ 1969 h 2022"/>
              <a:gd name="T52" fmla="*/ 2792 w 3032"/>
              <a:gd name="T53" fmla="*/ 1905 h 2022"/>
              <a:gd name="T54" fmla="*/ 2848 w 3032"/>
              <a:gd name="T55" fmla="*/ 1905 h 2022"/>
              <a:gd name="T56" fmla="*/ 3032 w 3032"/>
              <a:gd name="T57" fmla="*/ 1969 h 2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32" h="2022">
                <a:moveTo>
                  <a:pt x="0" y="1961"/>
                </a:moveTo>
                <a:cubicBezTo>
                  <a:pt x="67" y="1931"/>
                  <a:pt x="135" y="1902"/>
                  <a:pt x="200" y="1905"/>
                </a:cubicBezTo>
                <a:cubicBezTo>
                  <a:pt x="265" y="1908"/>
                  <a:pt x="329" y="1985"/>
                  <a:pt x="392" y="1977"/>
                </a:cubicBezTo>
                <a:cubicBezTo>
                  <a:pt x="455" y="1969"/>
                  <a:pt x="516" y="1858"/>
                  <a:pt x="576" y="1857"/>
                </a:cubicBezTo>
                <a:cubicBezTo>
                  <a:pt x="636" y="1856"/>
                  <a:pt x="709" y="1957"/>
                  <a:pt x="752" y="1969"/>
                </a:cubicBezTo>
                <a:cubicBezTo>
                  <a:pt x="795" y="1981"/>
                  <a:pt x="808" y="1953"/>
                  <a:pt x="832" y="1929"/>
                </a:cubicBezTo>
                <a:cubicBezTo>
                  <a:pt x="856" y="1905"/>
                  <a:pt x="875" y="1845"/>
                  <a:pt x="896" y="1825"/>
                </a:cubicBezTo>
                <a:cubicBezTo>
                  <a:pt x="917" y="1805"/>
                  <a:pt x="936" y="1798"/>
                  <a:pt x="960" y="1809"/>
                </a:cubicBezTo>
                <a:cubicBezTo>
                  <a:pt x="984" y="1820"/>
                  <a:pt x="1020" y="1865"/>
                  <a:pt x="1040" y="1889"/>
                </a:cubicBezTo>
                <a:cubicBezTo>
                  <a:pt x="1060" y="1913"/>
                  <a:pt x="1061" y="1940"/>
                  <a:pt x="1080" y="1953"/>
                </a:cubicBezTo>
                <a:cubicBezTo>
                  <a:pt x="1099" y="1966"/>
                  <a:pt x="1131" y="2006"/>
                  <a:pt x="1152" y="1969"/>
                </a:cubicBezTo>
                <a:cubicBezTo>
                  <a:pt x="1173" y="1932"/>
                  <a:pt x="1169" y="1968"/>
                  <a:pt x="1208" y="1729"/>
                </a:cubicBezTo>
                <a:cubicBezTo>
                  <a:pt x="1247" y="1490"/>
                  <a:pt x="1333" y="825"/>
                  <a:pt x="1384" y="537"/>
                </a:cubicBezTo>
                <a:cubicBezTo>
                  <a:pt x="1435" y="249"/>
                  <a:pt x="1464" y="0"/>
                  <a:pt x="1512" y="1"/>
                </a:cubicBezTo>
                <a:cubicBezTo>
                  <a:pt x="1560" y="2"/>
                  <a:pt x="1617" y="246"/>
                  <a:pt x="1672" y="545"/>
                </a:cubicBezTo>
                <a:cubicBezTo>
                  <a:pt x="1727" y="844"/>
                  <a:pt x="1808" y="1564"/>
                  <a:pt x="1840" y="1793"/>
                </a:cubicBezTo>
                <a:cubicBezTo>
                  <a:pt x="1872" y="2022"/>
                  <a:pt x="1853" y="1892"/>
                  <a:pt x="1864" y="1921"/>
                </a:cubicBezTo>
                <a:cubicBezTo>
                  <a:pt x="1875" y="1950"/>
                  <a:pt x="1884" y="1970"/>
                  <a:pt x="1904" y="1969"/>
                </a:cubicBezTo>
                <a:cubicBezTo>
                  <a:pt x="1924" y="1968"/>
                  <a:pt x="1963" y="1940"/>
                  <a:pt x="1984" y="1913"/>
                </a:cubicBezTo>
                <a:cubicBezTo>
                  <a:pt x="2005" y="1886"/>
                  <a:pt x="2016" y="1828"/>
                  <a:pt x="2032" y="1809"/>
                </a:cubicBezTo>
                <a:cubicBezTo>
                  <a:pt x="2048" y="1790"/>
                  <a:pt x="2048" y="1781"/>
                  <a:pt x="2080" y="1801"/>
                </a:cubicBezTo>
                <a:cubicBezTo>
                  <a:pt x="2112" y="1821"/>
                  <a:pt x="2191" y="1901"/>
                  <a:pt x="2224" y="1929"/>
                </a:cubicBezTo>
                <a:cubicBezTo>
                  <a:pt x="2257" y="1957"/>
                  <a:pt x="2248" y="1978"/>
                  <a:pt x="2280" y="1969"/>
                </a:cubicBezTo>
                <a:cubicBezTo>
                  <a:pt x="2312" y="1960"/>
                  <a:pt x="2385" y="1893"/>
                  <a:pt x="2416" y="1873"/>
                </a:cubicBezTo>
                <a:cubicBezTo>
                  <a:pt x="2447" y="1853"/>
                  <a:pt x="2424" y="1833"/>
                  <a:pt x="2464" y="1849"/>
                </a:cubicBezTo>
                <a:cubicBezTo>
                  <a:pt x="2504" y="1865"/>
                  <a:pt x="2601" y="1960"/>
                  <a:pt x="2656" y="1969"/>
                </a:cubicBezTo>
                <a:cubicBezTo>
                  <a:pt x="2711" y="1978"/>
                  <a:pt x="2760" y="1916"/>
                  <a:pt x="2792" y="1905"/>
                </a:cubicBezTo>
                <a:cubicBezTo>
                  <a:pt x="2824" y="1894"/>
                  <a:pt x="2808" y="1894"/>
                  <a:pt x="2848" y="1905"/>
                </a:cubicBezTo>
                <a:cubicBezTo>
                  <a:pt x="2888" y="1916"/>
                  <a:pt x="2960" y="1942"/>
                  <a:pt x="3032" y="1969"/>
                </a:cubicBezTo>
              </a:path>
            </a:pathLst>
          </a:custGeom>
          <a:noFill/>
          <a:ln w="38100">
            <a:solidFill>
              <a:srgbClr val="99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580737" y="1223698"/>
            <a:ext cx="5718969" cy="2206625"/>
          </a:xfrm>
          <a:custGeom>
            <a:avLst/>
            <a:gdLst>
              <a:gd name="T0" fmla="*/ 0 w 3032"/>
              <a:gd name="T1" fmla="*/ 1961 h 2022"/>
              <a:gd name="T2" fmla="*/ 200 w 3032"/>
              <a:gd name="T3" fmla="*/ 1905 h 2022"/>
              <a:gd name="T4" fmla="*/ 392 w 3032"/>
              <a:gd name="T5" fmla="*/ 1977 h 2022"/>
              <a:gd name="T6" fmla="*/ 576 w 3032"/>
              <a:gd name="T7" fmla="*/ 1857 h 2022"/>
              <a:gd name="T8" fmla="*/ 752 w 3032"/>
              <a:gd name="T9" fmla="*/ 1969 h 2022"/>
              <a:gd name="T10" fmla="*/ 832 w 3032"/>
              <a:gd name="T11" fmla="*/ 1929 h 2022"/>
              <a:gd name="T12" fmla="*/ 896 w 3032"/>
              <a:gd name="T13" fmla="*/ 1825 h 2022"/>
              <a:gd name="T14" fmla="*/ 960 w 3032"/>
              <a:gd name="T15" fmla="*/ 1809 h 2022"/>
              <a:gd name="T16" fmla="*/ 1040 w 3032"/>
              <a:gd name="T17" fmla="*/ 1889 h 2022"/>
              <a:gd name="T18" fmla="*/ 1080 w 3032"/>
              <a:gd name="T19" fmla="*/ 1953 h 2022"/>
              <a:gd name="T20" fmla="*/ 1152 w 3032"/>
              <a:gd name="T21" fmla="*/ 1969 h 2022"/>
              <a:gd name="T22" fmla="*/ 1208 w 3032"/>
              <a:gd name="T23" fmla="*/ 1729 h 2022"/>
              <a:gd name="T24" fmla="*/ 1384 w 3032"/>
              <a:gd name="T25" fmla="*/ 537 h 2022"/>
              <a:gd name="T26" fmla="*/ 1512 w 3032"/>
              <a:gd name="T27" fmla="*/ 1 h 2022"/>
              <a:gd name="T28" fmla="*/ 1672 w 3032"/>
              <a:gd name="T29" fmla="*/ 545 h 2022"/>
              <a:gd name="T30" fmla="*/ 1840 w 3032"/>
              <a:gd name="T31" fmla="*/ 1793 h 2022"/>
              <a:gd name="T32" fmla="*/ 1864 w 3032"/>
              <a:gd name="T33" fmla="*/ 1921 h 2022"/>
              <a:gd name="T34" fmla="*/ 1904 w 3032"/>
              <a:gd name="T35" fmla="*/ 1969 h 2022"/>
              <a:gd name="T36" fmla="*/ 1984 w 3032"/>
              <a:gd name="T37" fmla="*/ 1913 h 2022"/>
              <a:gd name="T38" fmla="*/ 2032 w 3032"/>
              <a:gd name="T39" fmla="*/ 1809 h 2022"/>
              <a:gd name="T40" fmla="*/ 2080 w 3032"/>
              <a:gd name="T41" fmla="*/ 1801 h 2022"/>
              <a:gd name="T42" fmla="*/ 2224 w 3032"/>
              <a:gd name="T43" fmla="*/ 1929 h 2022"/>
              <a:gd name="T44" fmla="*/ 2280 w 3032"/>
              <a:gd name="T45" fmla="*/ 1969 h 2022"/>
              <a:gd name="T46" fmla="*/ 2416 w 3032"/>
              <a:gd name="T47" fmla="*/ 1873 h 2022"/>
              <a:gd name="T48" fmla="*/ 2464 w 3032"/>
              <a:gd name="T49" fmla="*/ 1849 h 2022"/>
              <a:gd name="T50" fmla="*/ 2656 w 3032"/>
              <a:gd name="T51" fmla="*/ 1969 h 2022"/>
              <a:gd name="T52" fmla="*/ 2792 w 3032"/>
              <a:gd name="T53" fmla="*/ 1905 h 2022"/>
              <a:gd name="T54" fmla="*/ 2848 w 3032"/>
              <a:gd name="T55" fmla="*/ 1905 h 2022"/>
              <a:gd name="T56" fmla="*/ 3032 w 3032"/>
              <a:gd name="T57" fmla="*/ 1969 h 2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32" h="2022">
                <a:moveTo>
                  <a:pt x="0" y="1961"/>
                </a:moveTo>
                <a:cubicBezTo>
                  <a:pt x="67" y="1931"/>
                  <a:pt x="135" y="1902"/>
                  <a:pt x="200" y="1905"/>
                </a:cubicBezTo>
                <a:cubicBezTo>
                  <a:pt x="265" y="1908"/>
                  <a:pt x="329" y="1985"/>
                  <a:pt x="392" y="1977"/>
                </a:cubicBezTo>
                <a:cubicBezTo>
                  <a:pt x="455" y="1969"/>
                  <a:pt x="516" y="1858"/>
                  <a:pt x="576" y="1857"/>
                </a:cubicBezTo>
                <a:cubicBezTo>
                  <a:pt x="636" y="1856"/>
                  <a:pt x="709" y="1957"/>
                  <a:pt x="752" y="1969"/>
                </a:cubicBezTo>
                <a:cubicBezTo>
                  <a:pt x="795" y="1981"/>
                  <a:pt x="808" y="1953"/>
                  <a:pt x="832" y="1929"/>
                </a:cubicBezTo>
                <a:cubicBezTo>
                  <a:pt x="856" y="1905"/>
                  <a:pt x="875" y="1845"/>
                  <a:pt x="896" y="1825"/>
                </a:cubicBezTo>
                <a:cubicBezTo>
                  <a:pt x="917" y="1805"/>
                  <a:pt x="936" y="1798"/>
                  <a:pt x="960" y="1809"/>
                </a:cubicBezTo>
                <a:cubicBezTo>
                  <a:pt x="984" y="1820"/>
                  <a:pt x="1020" y="1865"/>
                  <a:pt x="1040" y="1889"/>
                </a:cubicBezTo>
                <a:cubicBezTo>
                  <a:pt x="1060" y="1913"/>
                  <a:pt x="1061" y="1940"/>
                  <a:pt x="1080" y="1953"/>
                </a:cubicBezTo>
                <a:cubicBezTo>
                  <a:pt x="1099" y="1966"/>
                  <a:pt x="1131" y="2006"/>
                  <a:pt x="1152" y="1969"/>
                </a:cubicBezTo>
                <a:cubicBezTo>
                  <a:pt x="1173" y="1932"/>
                  <a:pt x="1169" y="1968"/>
                  <a:pt x="1208" y="1729"/>
                </a:cubicBezTo>
                <a:cubicBezTo>
                  <a:pt x="1247" y="1490"/>
                  <a:pt x="1333" y="825"/>
                  <a:pt x="1384" y="537"/>
                </a:cubicBezTo>
                <a:cubicBezTo>
                  <a:pt x="1435" y="249"/>
                  <a:pt x="1464" y="0"/>
                  <a:pt x="1512" y="1"/>
                </a:cubicBezTo>
                <a:cubicBezTo>
                  <a:pt x="1560" y="2"/>
                  <a:pt x="1617" y="246"/>
                  <a:pt x="1672" y="545"/>
                </a:cubicBezTo>
                <a:cubicBezTo>
                  <a:pt x="1727" y="844"/>
                  <a:pt x="1808" y="1564"/>
                  <a:pt x="1840" y="1793"/>
                </a:cubicBezTo>
                <a:cubicBezTo>
                  <a:pt x="1872" y="2022"/>
                  <a:pt x="1853" y="1892"/>
                  <a:pt x="1864" y="1921"/>
                </a:cubicBezTo>
                <a:cubicBezTo>
                  <a:pt x="1875" y="1950"/>
                  <a:pt x="1884" y="1970"/>
                  <a:pt x="1904" y="1969"/>
                </a:cubicBezTo>
                <a:cubicBezTo>
                  <a:pt x="1924" y="1968"/>
                  <a:pt x="1963" y="1940"/>
                  <a:pt x="1984" y="1913"/>
                </a:cubicBezTo>
                <a:cubicBezTo>
                  <a:pt x="2005" y="1886"/>
                  <a:pt x="2016" y="1828"/>
                  <a:pt x="2032" y="1809"/>
                </a:cubicBezTo>
                <a:cubicBezTo>
                  <a:pt x="2048" y="1790"/>
                  <a:pt x="2048" y="1781"/>
                  <a:pt x="2080" y="1801"/>
                </a:cubicBezTo>
                <a:cubicBezTo>
                  <a:pt x="2112" y="1821"/>
                  <a:pt x="2191" y="1901"/>
                  <a:pt x="2224" y="1929"/>
                </a:cubicBezTo>
                <a:cubicBezTo>
                  <a:pt x="2257" y="1957"/>
                  <a:pt x="2248" y="1978"/>
                  <a:pt x="2280" y="1969"/>
                </a:cubicBezTo>
                <a:cubicBezTo>
                  <a:pt x="2312" y="1960"/>
                  <a:pt x="2385" y="1893"/>
                  <a:pt x="2416" y="1873"/>
                </a:cubicBezTo>
                <a:cubicBezTo>
                  <a:pt x="2447" y="1853"/>
                  <a:pt x="2424" y="1833"/>
                  <a:pt x="2464" y="1849"/>
                </a:cubicBezTo>
                <a:cubicBezTo>
                  <a:pt x="2504" y="1865"/>
                  <a:pt x="2601" y="1960"/>
                  <a:pt x="2656" y="1969"/>
                </a:cubicBezTo>
                <a:cubicBezTo>
                  <a:pt x="2711" y="1978"/>
                  <a:pt x="2760" y="1916"/>
                  <a:pt x="2792" y="1905"/>
                </a:cubicBezTo>
                <a:cubicBezTo>
                  <a:pt x="2824" y="1894"/>
                  <a:pt x="2808" y="1894"/>
                  <a:pt x="2848" y="1905"/>
                </a:cubicBezTo>
                <a:cubicBezTo>
                  <a:pt x="2888" y="1916"/>
                  <a:pt x="2960" y="1942"/>
                  <a:pt x="3032" y="1969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2295112" y="1250157"/>
            <a:ext cx="4290219" cy="2189427"/>
          </a:xfrm>
          <a:custGeom>
            <a:avLst/>
            <a:gdLst>
              <a:gd name="T0" fmla="*/ 0 w 3032"/>
              <a:gd name="T1" fmla="*/ 1961 h 2022"/>
              <a:gd name="T2" fmla="*/ 200 w 3032"/>
              <a:gd name="T3" fmla="*/ 1905 h 2022"/>
              <a:gd name="T4" fmla="*/ 392 w 3032"/>
              <a:gd name="T5" fmla="*/ 1977 h 2022"/>
              <a:gd name="T6" fmla="*/ 576 w 3032"/>
              <a:gd name="T7" fmla="*/ 1857 h 2022"/>
              <a:gd name="T8" fmla="*/ 752 w 3032"/>
              <a:gd name="T9" fmla="*/ 1969 h 2022"/>
              <a:gd name="T10" fmla="*/ 832 w 3032"/>
              <a:gd name="T11" fmla="*/ 1929 h 2022"/>
              <a:gd name="T12" fmla="*/ 896 w 3032"/>
              <a:gd name="T13" fmla="*/ 1825 h 2022"/>
              <a:gd name="T14" fmla="*/ 960 w 3032"/>
              <a:gd name="T15" fmla="*/ 1809 h 2022"/>
              <a:gd name="T16" fmla="*/ 1040 w 3032"/>
              <a:gd name="T17" fmla="*/ 1889 h 2022"/>
              <a:gd name="T18" fmla="*/ 1080 w 3032"/>
              <a:gd name="T19" fmla="*/ 1953 h 2022"/>
              <a:gd name="T20" fmla="*/ 1152 w 3032"/>
              <a:gd name="T21" fmla="*/ 1969 h 2022"/>
              <a:gd name="T22" fmla="*/ 1208 w 3032"/>
              <a:gd name="T23" fmla="*/ 1729 h 2022"/>
              <a:gd name="T24" fmla="*/ 1384 w 3032"/>
              <a:gd name="T25" fmla="*/ 537 h 2022"/>
              <a:gd name="T26" fmla="*/ 1512 w 3032"/>
              <a:gd name="T27" fmla="*/ 1 h 2022"/>
              <a:gd name="T28" fmla="*/ 1672 w 3032"/>
              <a:gd name="T29" fmla="*/ 545 h 2022"/>
              <a:gd name="T30" fmla="*/ 1840 w 3032"/>
              <a:gd name="T31" fmla="*/ 1793 h 2022"/>
              <a:gd name="T32" fmla="*/ 1864 w 3032"/>
              <a:gd name="T33" fmla="*/ 1921 h 2022"/>
              <a:gd name="T34" fmla="*/ 1904 w 3032"/>
              <a:gd name="T35" fmla="*/ 1969 h 2022"/>
              <a:gd name="T36" fmla="*/ 1984 w 3032"/>
              <a:gd name="T37" fmla="*/ 1913 h 2022"/>
              <a:gd name="T38" fmla="*/ 2032 w 3032"/>
              <a:gd name="T39" fmla="*/ 1809 h 2022"/>
              <a:gd name="T40" fmla="*/ 2080 w 3032"/>
              <a:gd name="T41" fmla="*/ 1801 h 2022"/>
              <a:gd name="T42" fmla="*/ 2224 w 3032"/>
              <a:gd name="T43" fmla="*/ 1929 h 2022"/>
              <a:gd name="T44" fmla="*/ 2280 w 3032"/>
              <a:gd name="T45" fmla="*/ 1969 h 2022"/>
              <a:gd name="T46" fmla="*/ 2416 w 3032"/>
              <a:gd name="T47" fmla="*/ 1873 h 2022"/>
              <a:gd name="T48" fmla="*/ 2464 w 3032"/>
              <a:gd name="T49" fmla="*/ 1849 h 2022"/>
              <a:gd name="T50" fmla="*/ 2656 w 3032"/>
              <a:gd name="T51" fmla="*/ 1969 h 2022"/>
              <a:gd name="T52" fmla="*/ 2792 w 3032"/>
              <a:gd name="T53" fmla="*/ 1905 h 2022"/>
              <a:gd name="T54" fmla="*/ 2848 w 3032"/>
              <a:gd name="T55" fmla="*/ 1905 h 2022"/>
              <a:gd name="T56" fmla="*/ 3032 w 3032"/>
              <a:gd name="T57" fmla="*/ 1969 h 2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32" h="2022">
                <a:moveTo>
                  <a:pt x="0" y="1961"/>
                </a:moveTo>
                <a:cubicBezTo>
                  <a:pt x="67" y="1931"/>
                  <a:pt x="135" y="1902"/>
                  <a:pt x="200" y="1905"/>
                </a:cubicBezTo>
                <a:cubicBezTo>
                  <a:pt x="265" y="1908"/>
                  <a:pt x="329" y="1985"/>
                  <a:pt x="392" y="1977"/>
                </a:cubicBezTo>
                <a:cubicBezTo>
                  <a:pt x="455" y="1969"/>
                  <a:pt x="516" y="1858"/>
                  <a:pt x="576" y="1857"/>
                </a:cubicBezTo>
                <a:cubicBezTo>
                  <a:pt x="636" y="1856"/>
                  <a:pt x="709" y="1957"/>
                  <a:pt x="752" y="1969"/>
                </a:cubicBezTo>
                <a:cubicBezTo>
                  <a:pt x="795" y="1981"/>
                  <a:pt x="808" y="1953"/>
                  <a:pt x="832" y="1929"/>
                </a:cubicBezTo>
                <a:cubicBezTo>
                  <a:pt x="856" y="1905"/>
                  <a:pt x="875" y="1845"/>
                  <a:pt x="896" y="1825"/>
                </a:cubicBezTo>
                <a:cubicBezTo>
                  <a:pt x="917" y="1805"/>
                  <a:pt x="936" y="1798"/>
                  <a:pt x="960" y="1809"/>
                </a:cubicBezTo>
                <a:cubicBezTo>
                  <a:pt x="984" y="1820"/>
                  <a:pt x="1020" y="1865"/>
                  <a:pt x="1040" y="1889"/>
                </a:cubicBezTo>
                <a:cubicBezTo>
                  <a:pt x="1060" y="1913"/>
                  <a:pt x="1061" y="1940"/>
                  <a:pt x="1080" y="1953"/>
                </a:cubicBezTo>
                <a:cubicBezTo>
                  <a:pt x="1099" y="1966"/>
                  <a:pt x="1131" y="2006"/>
                  <a:pt x="1152" y="1969"/>
                </a:cubicBezTo>
                <a:cubicBezTo>
                  <a:pt x="1173" y="1932"/>
                  <a:pt x="1169" y="1968"/>
                  <a:pt x="1208" y="1729"/>
                </a:cubicBezTo>
                <a:cubicBezTo>
                  <a:pt x="1247" y="1490"/>
                  <a:pt x="1333" y="825"/>
                  <a:pt x="1384" y="537"/>
                </a:cubicBezTo>
                <a:cubicBezTo>
                  <a:pt x="1435" y="249"/>
                  <a:pt x="1464" y="0"/>
                  <a:pt x="1512" y="1"/>
                </a:cubicBezTo>
                <a:cubicBezTo>
                  <a:pt x="1560" y="2"/>
                  <a:pt x="1617" y="246"/>
                  <a:pt x="1672" y="545"/>
                </a:cubicBezTo>
                <a:cubicBezTo>
                  <a:pt x="1727" y="844"/>
                  <a:pt x="1808" y="1564"/>
                  <a:pt x="1840" y="1793"/>
                </a:cubicBezTo>
                <a:cubicBezTo>
                  <a:pt x="1872" y="2022"/>
                  <a:pt x="1853" y="1892"/>
                  <a:pt x="1864" y="1921"/>
                </a:cubicBezTo>
                <a:cubicBezTo>
                  <a:pt x="1875" y="1950"/>
                  <a:pt x="1884" y="1970"/>
                  <a:pt x="1904" y="1969"/>
                </a:cubicBezTo>
                <a:cubicBezTo>
                  <a:pt x="1924" y="1968"/>
                  <a:pt x="1963" y="1940"/>
                  <a:pt x="1984" y="1913"/>
                </a:cubicBezTo>
                <a:cubicBezTo>
                  <a:pt x="2005" y="1886"/>
                  <a:pt x="2016" y="1828"/>
                  <a:pt x="2032" y="1809"/>
                </a:cubicBezTo>
                <a:cubicBezTo>
                  <a:pt x="2048" y="1790"/>
                  <a:pt x="2048" y="1781"/>
                  <a:pt x="2080" y="1801"/>
                </a:cubicBezTo>
                <a:cubicBezTo>
                  <a:pt x="2112" y="1821"/>
                  <a:pt x="2191" y="1901"/>
                  <a:pt x="2224" y="1929"/>
                </a:cubicBezTo>
                <a:cubicBezTo>
                  <a:pt x="2257" y="1957"/>
                  <a:pt x="2248" y="1978"/>
                  <a:pt x="2280" y="1969"/>
                </a:cubicBezTo>
                <a:cubicBezTo>
                  <a:pt x="2312" y="1960"/>
                  <a:pt x="2385" y="1893"/>
                  <a:pt x="2416" y="1873"/>
                </a:cubicBezTo>
                <a:cubicBezTo>
                  <a:pt x="2447" y="1853"/>
                  <a:pt x="2424" y="1833"/>
                  <a:pt x="2464" y="1849"/>
                </a:cubicBezTo>
                <a:cubicBezTo>
                  <a:pt x="2504" y="1865"/>
                  <a:pt x="2601" y="1960"/>
                  <a:pt x="2656" y="1969"/>
                </a:cubicBezTo>
                <a:cubicBezTo>
                  <a:pt x="2711" y="1978"/>
                  <a:pt x="2760" y="1916"/>
                  <a:pt x="2792" y="1905"/>
                </a:cubicBezTo>
                <a:cubicBezTo>
                  <a:pt x="2824" y="1894"/>
                  <a:pt x="2808" y="1894"/>
                  <a:pt x="2848" y="1905"/>
                </a:cubicBezTo>
                <a:cubicBezTo>
                  <a:pt x="2888" y="1916"/>
                  <a:pt x="2960" y="1942"/>
                  <a:pt x="3032" y="1969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5180393" y="3156479"/>
            <a:ext cx="2053167" cy="243417"/>
          </a:xfrm>
          <a:custGeom>
            <a:avLst/>
            <a:gdLst>
              <a:gd name="T0" fmla="*/ 0 w 1992"/>
              <a:gd name="T1" fmla="*/ 184 h 200"/>
              <a:gd name="T2" fmla="*/ 72 w 1992"/>
              <a:gd name="T3" fmla="*/ 176 h 200"/>
              <a:gd name="T4" fmla="*/ 128 w 1992"/>
              <a:gd name="T5" fmla="*/ 128 h 200"/>
              <a:gd name="T6" fmla="*/ 184 w 1992"/>
              <a:gd name="T7" fmla="*/ 64 h 200"/>
              <a:gd name="T8" fmla="*/ 256 w 1992"/>
              <a:gd name="T9" fmla="*/ 0 h 200"/>
              <a:gd name="T10" fmla="*/ 392 w 1992"/>
              <a:gd name="T11" fmla="*/ 40 h 200"/>
              <a:gd name="T12" fmla="*/ 432 w 1992"/>
              <a:gd name="T13" fmla="*/ 72 h 200"/>
              <a:gd name="T14" fmla="*/ 496 w 1992"/>
              <a:gd name="T15" fmla="*/ 112 h 200"/>
              <a:gd name="T16" fmla="*/ 560 w 1992"/>
              <a:gd name="T17" fmla="*/ 136 h 200"/>
              <a:gd name="T18" fmla="*/ 616 w 1992"/>
              <a:gd name="T19" fmla="*/ 152 h 200"/>
              <a:gd name="T20" fmla="*/ 680 w 1992"/>
              <a:gd name="T21" fmla="*/ 200 h 200"/>
              <a:gd name="T22" fmla="*/ 800 w 1992"/>
              <a:gd name="T23" fmla="*/ 152 h 200"/>
              <a:gd name="T24" fmla="*/ 840 w 1992"/>
              <a:gd name="T25" fmla="*/ 120 h 200"/>
              <a:gd name="T26" fmla="*/ 912 w 1992"/>
              <a:gd name="T27" fmla="*/ 96 h 200"/>
              <a:gd name="T28" fmla="*/ 976 w 1992"/>
              <a:gd name="T29" fmla="*/ 72 h 200"/>
              <a:gd name="T30" fmla="*/ 1064 w 1992"/>
              <a:gd name="T31" fmla="*/ 88 h 200"/>
              <a:gd name="T32" fmla="*/ 1120 w 1992"/>
              <a:gd name="T33" fmla="*/ 96 h 200"/>
              <a:gd name="T34" fmla="*/ 1184 w 1992"/>
              <a:gd name="T35" fmla="*/ 136 h 200"/>
              <a:gd name="T36" fmla="*/ 1232 w 1992"/>
              <a:gd name="T37" fmla="*/ 160 h 200"/>
              <a:gd name="T38" fmla="*/ 1296 w 1992"/>
              <a:gd name="T39" fmla="*/ 192 h 200"/>
              <a:gd name="T40" fmla="*/ 1344 w 1992"/>
              <a:gd name="T41" fmla="*/ 192 h 200"/>
              <a:gd name="T42" fmla="*/ 1400 w 1992"/>
              <a:gd name="T43" fmla="*/ 192 h 200"/>
              <a:gd name="T44" fmla="*/ 1472 w 1992"/>
              <a:gd name="T45" fmla="*/ 168 h 200"/>
              <a:gd name="T46" fmla="*/ 1512 w 1992"/>
              <a:gd name="T47" fmla="*/ 144 h 200"/>
              <a:gd name="T48" fmla="*/ 1576 w 1992"/>
              <a:gd name="T49" fmla="*/ 136 h 200"/>
              <a:gd name="T50" fmla="*/ 1632 w 1992"/>
              <a:gd name="T51" fmla="*/ 120 h 200"/>
              <a:gd name="T52" fmla="*/ 1736 w 1992"/>
              <a:gd name="T53" fmla="*/ 128 h 200"/>
              <a:gd name="T54" fmla="*/ 1784 w 1992"/>
              <a:gd name="T55" fmla="*/ 136 h 200"/>
              <a:gd name="T56" fmla="*/ 1848 w 1992"/>
              <a:gd name="T57" fmla="*/ 160 h 200"/>
              <a:gd name="T58" fmla="*/ 1896 w 1992"/>
              <a:gd name="T59" fmla="*/ 160 h 200"/>
              <a:gd name="T60" fmla="*/ 1992 w 1992"/>
              <a:gd name="T61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92" h="200">
                <a:moveTo>
                  <a:pt x="0" y="184"/>
                </a:moveTo>
                <a:lnTo>
                  <a:pt x="72" y="176"/>
                </a:lnTo>
                <a:lnTo>
                  <a:pt x="128" y="128"/>
                </a:lnTo>
                <a:lnTo>
                  <a:pt x="184" y="64"/>
                </a:lnTo>
                <a:lnTo>
                  <a:pt x="256" y="0"/>
                </a:lnTo>
                <a:lnTo>
                  <a:pt x="392" y="40"/>
                </a:lnTo>
                <a:lnTo>
                  <a:pt x="432" y="72"/>
                </a:lnTo>
                <a:lnTo>
                  <a:pt x="496" y="112"/>
                </a:lnTo>
                <a:lnTo>
                  <a:pt x="560" y="136"/>
                </a:lnTo>
                <a:lnTo>
                  <a:pt x="616" y="152"/>
                </a:lnTo>
                <a:lnTo>
                  <a:pt x="680" y="200"/>
                </a:lnTo>
                <a:lnTo>
                  <a:pt x="800" y="152"/>
                </a:lnTo>
                <a:lnTo>
                  <a:pt x="840" y="120"/>
                </a:lnTo>
                <a:lnTo>
                  <a:pt x="912" y="96"/>
                </a:lnTo>
                <a:lnTo>
                  <a:pt x="976" y="72"/>
                </a:lnTo>
                <a:lnTo>
                  <a:pt x="1064" y="88"/>
                </a:lnTo>
                <a:lnTo>
                  <a:pt x="1120" y="96"/>
                </a:lnTo>
                <a:lnTo>
                  <a:pt x="1184" y="136"/>
                </a:lnTo>
                <a:lnTo>
                  <a:pt x="1232" y="160"/>
                </a:lnTo>
                <a:lnTo>
                  <a:pt x="1296" y="192"/>
                </a:lnTo>
                <a:lnTo>
                  <a:pt x="1344" y="192"/>
                </a:lnTo>
                <a:lnTo>
                  <a:pt x="1400" y="192"/>
                </a:lnTo>
                <a:lnTo>
                  <a:pt x="1472" y="168"/>
                </a:lnTo>
                <a:lnTo>
                  <a:pt x="1512" y="144"/>
                </a:lnTo>
                <a:lnTo>
                  <a:pt x="1576" y="136"/>
                </a:lnTo>
                <a:lnTo>
                  <a:pt x="1632" y="120"/>
                </a:lnTo>
                <a:lnTo>
                  <a:pt x="1736" y="128"/>
                </a:lnTo>
                <a:lnTo>
                  <a:pt x="1784" y="136"/>
                </a:lnTo>
                <a:lnTo>
                  <a:pt x="1848" y="160"/>
                </a:lnTo>
                <a:lnTo>
                  <a:pt x="1896" y="160"/>
                </a:lnTo>
                <a:lnTo>
                  <a:pt x="1992" y="184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4988570" y="3192198"/>
            <a:ext cx="1555750" cy="190500"/>
          </a:xfrm>
          <a:custGeom>
            <a:avLst/>
            <a:gdLst>
              <a:gd name="T0" fmla="*/ 0 w 1992"/>
              <a:gd name="T1" fmla="*/ 184 h 200"/>
              <a:gd name="T2" fmla="*/ 72 w 1992"/>
              <a:gd name="T3" fmla="*/ 176 h 200"/>
              <a:gd name="T4" fmla="*/ 128 w 1992"/>
              <a:gd name="T5" fmla="*/ 128 h 200"/>
              <a:gd name="T6" fmla="*/ 184 w 1992"/>
              <a:gd name="T7" fmla="*/ 64 h 200"/>
              <a:gd name="T8" fmla="*/ 256 w 1992"/>
              <a:gd name="T9" fmla="*/ 0 h 200"/>
              <a:gd name="T10" fmla="*/ 392 w 1992"/>
              <a:gd name="T11" fmla="*/ 40 h 200"/>
              <a:gd name="T12" fmla="*/ 432 w 1992"/>
              <a:gd name="T13" fmla="*/ 72 h 200"/>
              <a:gd name="T14" fmla="*/ 496 w 1992"/>
              <a:gd name="T15" fmla="*/ 112 h 200"/>
              <a:gd name="T16" fmla="*/ 560 w 1992"/>
              <a:gd name="T17" fmla="*/ 136 h 200"/>
              <a:gd name="T18" fmla="*/ 616 w 1992"/>
              <a:gd name="T19" fmla="*/ 152 h 200"/>
              <a:gd name="T20" fmla="*/ 680 w 1992"/>
              <a:gd name="T21" fmla="*/ 200 h 200"/>
              <a:gd name="T22" fmla="*/ 800 w 1992"/>
              <a:gd name="T23" fmla="*/ 152 h 200"/>
              <a:gd name="T24" fmla="*/ 840 w 1992"/>
              <a:gd name="T25" fmla="*/ 120 h 200"/>
              <a:gd name="T26" fmla="*/ 912 w 1992"/>
              <a:gd name="T27" fmla="*/ 96 h 200"/>
              <a:gd name="T28" fmla="*/ 976 w 1992"/>
              <a:gd name="T29" fmla="*/ 72 h 200"/>
              <a:gd name="T30" fmla="*/ 1064 w 1992"/>
              <a:gd name="T31" fmla="*/ 88 h 200"/>
              <a:gd name="T32" fmla="*/ 1120 w 1992"/>
              <a:gd name="T33" fmla="*/ 96 h 200"/>
              <a:gd name="T34" fmla="*/ 1184 w 1992"/>
              <a:gd name="T35" fmla="*/ 136 h 200"/>
              <a:gd name="T36" fmla="*/ 1232 w 1992"/>
              <a:gd name="T37" fmla="*/ 160 h 200"/>
              <a:gd name="T38" fmla="*/ 1296 w 1992"/>
              <a:gd name="T39" fmla="*/ 192 h 200"/>
              <a:gd name="T40" fmla="*/ 1344 w 1992"/>
              <a:gd name="T41" fmla="*/ 192 h 200"/>
              <a:gd name="T42" fmla="*/ 1400 w 1992"/>
              <a:gd name="T43" fmla="*/ 192 h 200"/>
              <a:gd name="T44" fmla="*/ 1472 w 1992"/>
              <a:gd name="T45" fmla="*/ 168 h 200"/>
              <a:gd name="T46" fmla="*/ 1512 w 1992"/>
              <a:gd name="T47" fmla="*/ 144 h 200"/>
              <a:gd name="T48" fmla="*/ 1576 w 1992"/>
              <a:gd name="T49" fmla="*/ 136 h 200"/>
              <a:gd name="T50" fmla="*/ 1632 w 1992"/>
              <a:gd name="T51" fmla="*/ 120 h 200"/>
              <a:gd name="T52" fmla="*/ 1736 w 1992"/>
              <a:gd name="T53" fmla="*/ 128 h 200"/>
              <a:gd name="T54" fmla="*/ 1784 w 1992"/>
              <a:gd name="T55" fmla="*/ 136 h 200"/>
              <a:gd name="T56" fmla="*/ 1848 w 1992"/>
              <a:gd name="T57" fmla="*/ 160 h 200"/>
              <a:gd name="T58" fmla="*/ 1896 w 1992"/>
              <a:gd name="T59" fmla="*/ 160 h 200"/>
              <a:gd name="T60" fmla="*/ 1992 w 1992"/>
              <a:gd name="T61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92" h="200">
                <a:moveTo>
                  <a:pt x="0" y="184"/>
                </a:moveTo>
                <a:lnTo>
                  <a:pt x="72" y="176"/>
                </a:lnTo>
                <a:lnTo>
                  <a:pt x="128" y="128"/>
                </a:lnTo>
                <a:lnTo>
                  <a:pt x="184" y="64"/>
                </a:lnTo>
                <a:lnTo>
                  <a:pt x="256" y="0"/>
                </a:lnTo>
                <a:lnTo>
                  <a:pt x="392" y="40"/>
                </a:lnTo>
                <a:lnTo>
                  <a:pt x="432" y="72"/>
                </a:lnTo>
                <a:lnTo>
                  <a:pt x="496" y="112"/>
                </a:lnTo>
                <a:lnTo>
                  <a:pt x="560" y="136"/>
                </a:lnTo>
                <a:lnTo>
                  <a:pt x="616" y="152"/>
                </a:lnTo>
                <a:lnTo>
                  <a:pt x="680" y="200"/>
                </a:lnTo>
                <a:lnTo>
                  <a:pt x="800" y="152"/>
                </a:lnTo>
                <a:lnTo>
                  <a:pt x="840" y="120"/>
                </a:lnTo>
                <a:lnTo>
                  <a:pt x="912" y="96"/>
                </a:lnTo>
                <a:lnTo>
                  <a:pt x="976" y="72"/>
                </a:lnTo>
                <a:lnTo>
                  <a:pt x="1064" y="88"/>
                </a:lnTo>
                <a:lnTo>
                  <a:pt x="1120" y="96"/>
                </a:lnTo>
                <a:lnTo>
                  <a:pt x="1184" y="136"/>
                </a:lnTo>
                <a:lnTo>
                  <a:pt x="1232" y="160"/>
                </a:lnTo>
                <a:lnTo>
                  <a:pt x="1296" y="192"/>
                </a:lnTo>
                <a:lnTo>
                  <a:pt x="1344" y="192"/>
                </a:lnTo>
                <a:lnTo>
                  <a:pt x="1400" y="192"/>
                </a:lnTo>
                <a:lnTo>
                  <a:pt x="1472" y="168"/>
                </a:lnTo>
                <a:lnTo>
                  <a:pt x="1512" y="144"/>
                </a:lnTo>
                <a:lnTo>
                  <a:pt x="1576" y="136"/>
                </a:lnTo>
                <a:lnTo>
                  <a:pt x="1632" y="120"/>
                </a:lnTo>
                <a:lnTo>
                  <a:pt x="1736" y="128"/>
                </a:lnTo>
                <a:lnTo>
                  <a:pt x="1784" y="136"/>
                </a:lnTo>
                <a:lnTo>
                  <a:pt x="1848" y="160"/>
                </a:lnTo>
                <a:lnTo>
                  <a:pt x="1896" y="160"/>
                </a:lnTo>
                <a:lnTo>
                  <a:pt x="1992" y="184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4831143" y="3182938"/>
            <a:ext cx="1180042" cy="216958"/>
          </a:xfrm>
          <a:custGeom>
            <a:avLst/>
            <a:gdLst>
              <a:gd name="T0" fmla="*/ 0 w 1992"/>
              <a:gd name="T1" fmla="*/ 184 h 200"/>
              <a:gd name="T2" fmla="*/ 72 w 1992"/>
              <a:gd name="T3" fmla="*/ 176 h 200"/>
              <a:gd name="T4" fmla="*/ 128 w 1992"/>
              <a:gd name="T5" fmla="*/ 128 h 200"/>
              <a:gd name="T6" fmla="*/ 184 w 1992"/>
              <a:gd name="T7" fmla="*/ 64 h 200"/>
              <a:gd name="T8" fmla="*/ 256 w 1992"/>
              <a:gd name="T9" fmla="*/ 0 h 200"/>
              <a:gd name="T10" fmla="*/ 392 w 1992"/>
              <a:gd name="T11" fmla="*/ 40 h 200"/>
              <a:gd name="T12" fmla="*/ 432 w 1992"/>
              <a:gd name="T13" fmla="*/ 72 h 200"/>
              <a:gd name="T14" fmla="*/ 496 w 1992"/>
              <a:gd name="T15" fmla="*/ 112 h 200"/>
              <a:gd name="T16" fmla="*/ 560 w 1992"/>
              <a:gd name="T17" fmla="*/ 136 h 200"/>
              <a:gd name="T18" fmla="*/ 616 w 1992"/>
              <a:gd name="T19" fmla="*/ 152 h 200"/>
              <a:gd name="T20" fmla="*/ 680 w 1992"/>
              <a:gd name="T21" fmla="*/ 200 h 200"/>
              <a:gd name="T22" fmla="*/ 800 w 1992"/>
              <a:gd name="T23" fmla="*/ 152 h 200"/>
              <a:gd name="T24" fmla="*/ 840 w 1992"/>
              <a:gd name="T25" fmla="*/ 120 h 200"/>
              <a:gd name="T26" fmla="*/ 912 w 1992"/>
              <a:gd name="T27" fmla="*/ 96 h 200"/>
              <a:gd name="T28" fmla="*/ 976 w 1992"/>
              <a:gd name="T29" fmla="*/ 72 h 200"/>
              <a:gd name="T30" fmla="*/ 1064 w 1992"/>
              <a:gd name="T31" fmla="*/ 88 h 200"/>
              <a:gd name="T32" fmla="*/ 1120 w 1992"/>
              <a:gd name="T33" fmla="*/ 96 h 200"/>
              <a:gd name="T34" fmla="*/ 1184 w 1992"/>
              <a:gd name="T35" fmla="*/ 136 h 200"/>
              <a:gd name="T36" fmla="*/ 1232 w 1992"/>
              <a:gd name="T37" fmla="*/ 160 h 200"/>
              <a:gd name="T38" fmla="*/ 1296 w 1992"/>
              <a:gd name="T39" fmla="*/ 192 h 200"/>
              <a:gd name="T40" fmla="*/ 1344 w 1992"/>
              <a:gd name="T41" fmla="*/ 192 h 200"/>
              <a:gd name="T42" fmla="*/ 1400 w 1992"/>
              <a:gd name="T43" fmla="*/ 192 h 200"/>
              <a:gd name="T44" fmla="*/ 1472 w 1992"/>
              <a:gd name="T45" fmla="*/ 168 h 200"/>
              <a:gd name="T46" fmla="*/ 1512 w 1992"/>
              <a:gd name="T47" fmla="*/ 144 h 200"/>
              <a:gd name="T48" fmla="*/ 1576 w 1992"/>
              <a:gd name="T49" fmla="*/ 136 h 200"/>
              <a:gd name="T50" fmla="*/ 1632 w 1992"/>
              <a:gd name="T51" fmla="*/ 120 h 200"/>
              <a:gd name="T52" fmla="*/ 1736 w 1992"/>
              <a:gd name="T53" fmla="*/ 128 h 200"/>
              <a:gd name="T54" fmla="*/ 1784 w 1992"/>
              <a:gd name="T55" fmla="*/ 136 h 200"/>
              <a:gd name="T56" fmla="*/ 1848 w 1992"/>
              <a:gd name="T57" fmla="*/ 160 h 200"/>
              <a:gd name="T58" fmla="*/ 1896 w 1992"/>
              <a:gd name="T59" fmla="*/ 160 h 200"/>
              <a:gd name="T60" fmla="*/ 1992 w 1992"/>
              <a:gd name="T61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92" h="200">
                <a:moveTo>
                  <a:pt x="0" y="184"/>
                </a:moveTo>
                <a:lnTo>
                  <a:pt x="72" y="176"/>
                </a:lnTo>
                <a:lnTo>
                  <a:pt x="128" y="128"/>
                </a:lnTo>
                <a:lnTo>
                  <a:pt x="184" y="64"/>
                </a:lnTo>
                <a:lnTo>
                  <a:pt x="256" y="0"/>
                </a:lnTo>
                <a:lnTo>
                  <a:pt x="392" y="40"/>
                </a:lnTo>
                <a:lnTo>
                  <a:pt x="432" y="72"/>
                </a:lnTo>
                <a:lnTo>
                  <a:pt x="496" y="112"/>
                </a:lnTo>
                <a:lnTo>
                  <a:pt x="560" y="136"/>
                </a:lnTo>
                <a:lnTo>
                  <a:pt x="616" y="152"/>
                </a:lnTo>
                <a:lnTo>
                  <a:pt x="680" y="200"/>
                </a:lnTo>
                <a:lnTo>
                  <a:pt x="800" y="152"/>
                </a:lnTo>
                <a:lnTo>
                  <a:pt x="840" y="120"/>
                </a:lnTo>
                <a:lnTo>
                  <a:pt x="912" y="96"/>
                </a:lnTo>
                <a:lnTo>
                  <a:pt x="976" y="72"/>
                </a:lnTo>
                <a:lnTo>
                  <a:pt x="1064" y="88"/>
                </a:lnTo>
                <a:lnTo>
                  <a:pt x="1120" y="96"/>
                </a:lnTo>
                <a:lnTo>
                  <a:pt x="1184" y="136"/>
                </a:lnTo>
                <a:lnTo>
                  <a:pt x="1232" y="160"/>
                </a:lnTo>
                <a:lnTo>
                  <a:pt x="1296" y="192"/>
                </a:lnTo>
                <a:lnTo>
                  <a:pt x="1344" y="192"/>
                </a:lnTo>
                <a:lnTo>
                  <a:pt x="1400" y="192"/>
                </a:lnTo>
                <a:lnTo>
                  <a:pt x="1472" y="168"/>
                </a:lnTo>
                <a:lnTo>
                  <a:pt x="1512" y="144"/>
                </a:lnTo>
                <a:lnTo>
                  <a:pt x="1576" y="136"/>
                </a:lnTo>
                <a:lnTo>
                  <a:pt x="1632" y="120"/>
                </a:lnTo>
                <a:lnTo>
                  <a:pt x="1736" y="128"/>
                </a:lnTo>
                <a:lnTo>
                  <a:pt x="1784" y="136"/>
                </a:lnTo>
                <a:lnTo>
                  <a:pt x="1848" y="160"/>
                </a:lnTo>
                <a:lnTo>
                  <a:pt x="1896" y="160"/>
                </a:lnTo>
                <a:lnTo>
                  <a:pt x="1992" y="184"/>
                </a:lnTo>
              </a:path>
            </a:pathLst>
          </a:custGeom>
          <a:noFill/>
          <a:ln w="762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 flipH="1">
            <a:off x="5147320" y="3192199"/>
            <a:ext cx="2103438" cy="198438"/>
          </a:xfrm>
          <a:custGeom>
            <a:avLst/>
            <a:gdLst>
              <a:gd name="T0" fmla="*/ 0 w 2024"/>
              <a:gd name="T1" fmla="*/ 151 h 183"/>
              <a:gd name="T2" fmla="*/ 248 w 2024"/>
              <a:gd name="T3" fmla="*/ 103 h 183"/>
              <a:gd name="T4" fmla="*/ 376 w 2024"/>
              <a:gd name="T5" fmla="*/ 103 h 183"/>
              <a:gd name="T6" fmla="*/ 488 w 2024"/>
              <a:gd name="T7" fmla="*/ 127 h 183"/>
              <a:gd name="T8" fmla="*/ 584 w 2024"/>
              <a:gd name="T9" fmla="*/ 151 h 183"/>
              <a:gd name="T10" fmla="*/ 672 w 2024"/>
              <a:gd name="T11" fmla="*/ 183 h 183"/>
              <a:gd name="T12" fmla="*/ 800 w 2024"/>
              <a:gd name="T13" fmla="*/ 151 h 183"/>
              <a:gd name="T14" fmla="*/ 896 w 2024"/>
              <a:gd name="T15" fmla="*/ 103 h 183"/>
              <a:gd name="T16" fmla="*/ 1008 w 2024"/>
              <a:gd name="T17" fmla="*/ 55 h 183"/>
              <a:gd name="T18" fmla="*/ 1064 w 2024"/>
              <a:gd name="T19" fmla="*/ 55 h 183"/>
              <a:gd name="T20" fmla="*/ 1128 w 2024"/>
              <a:gd name="T21" fmla="*/ 71 h 183"/>
              <a:gd name="T22" fmla="*/ 1200 w 2024"/>
              <a:gd name="T23" fmla="*/ 111 h 183"/>
              <a:gd name="T24" fmla="*/ 1264 w 2024"/>
              <a:gd name="T25" fmla="*/ 135 h 183"/>
              <a:gd name="T26" fmla="*/ 1328 w 2024"/>
              <a:gd name="T27" fmla="*/ 159 h 183"/>
              <a:gd name="T28" fmla="*/ 1376 w 2024"/>
              <a:gd name="T29" fmla="*/ 167 h 183"/>
              <a:gd name="T30" fmla="*/ 1448 w 2024"/>
              <a:gd name="T31" fmla="*/ 159 h 183"/>
              <a:gd name="T32" fmla="*/ 1504 w 2024"/>
              <a:gd name="T33" fmla="*/ 119 h 183"/>
              <a:gd name="T34" fmla="*/ 1584 w 2024"/>
              <a:gd name="T35" fmla="*/ 55 h 183"/>
              <a:gd name="T36" fmla="*/ 1664 w 2024"/>
              <a:gd name="T37" fmla="*/ 7 h 183"/>
              <a:gd name="T38" fmla="*/ 1744 w 2024"/>
              <a:gd name="T39" fmla="*/ 15 h 183"/>
              <a:gd name="T40" fmla="*/ 1824 w 2024"/>
              <a:gd name="T41" fmla="*/ 47 h 183"/>
              <a:gd name="T42" fmla="*/ 1880 w 2024"/>
              <a:gd name="T43" fmla="*/ 87 h 183"/>
              <a:gd name="T44" fmla="*/ 1936 w 2024"/>
              <a:gd name="T45" fmla="*/ 143 h 183"/>
              <a:gd name="T46" fmla="*/ 1976 w 2024"/>
              <a:gd name="T47" fmla="*/ 175 h 183"/>
              <a:gd name="T48" fmla="*/ 2024 w 2024"/>
              <a:gd name="T4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24" h="183">
                <a:moveTo>
                  <a:pt x="0" y="151"/>
                </a:moveTo>
                <a:cubicBezTo>
                  <a:pt x="92" y="131"/>
                  <a:pt x="185" y="111"/>
                  <a:pt x="248" y="103"/>
                </a:cubicBezTo>
                <a:cubicBezTo>
                  <a:pt x="311" y="95"/>
                  <a:pt x="336" y="99"/>
                  <a:pt x="376" y="103"/>
                </a:cubicBezTo>
                <a:cubicBezTo>
                  <a:pt x="416" y="107"/>
                  <a:pt x="453" y="119"/>
                  <a:pt x="488" y="127"/>
                </a:cubicBezTo>
                <a:cubicBezTo>
                  <a:pt x="523" y="135"/>
                  <a:pt x="553" y="142"/>
                  <a:pt x="584" y="151"/>
                </a:cubicBezTo>
                <a:cubicBezTo>
                  <a:pt x="615" y="160"/>
                  <a:pt x="636" y="183"/>
                  <a:pt x="672" y="183"/>
                </a:cubicBezTo>
                <a:cubicBezTo>
                  <a:pt x="708" y="183"/>
                  <a:pt x="763" y="164"/>
                  <a:pt x="800" y="151"/>
                </a:cubicBezTo>
                <a:cubicBezTo>
                  <a:pt x="837" y="138"/>
                  <a:pt x="861" y="119"/>
                  <a:pt x="896" y="103"/>
                </a:cubicBezTo>
                <a:cubicBezTo>
                  <a:pt x="931" y="87"/>
                  <a:pt x="980" y="63"/>
                  <a:pt x="1008" y="55"/>
                </a:cubicBezTo>
                <a:cubicBezTo>
                  <a:pt x="1036" y="47"/>
                  <a:pt x="1044" y="52"/>
                  <a:pt x="1064" y="55"/>
                </a:cubicBezTo>
                <a:cubicBezTo>
                  <a:pt x="1084" y="58"/>
                  <a:pt x="1105" y="62"/>
                  <a:pt x="1128" y="71"/>
                </a:cubicBezTo>
                <a:cubicBezTo>
                  <a:pt x="1151" y="80"/>
                  <a:pt x="1177" y="100"/>
                  <a:pt x="1200" y="111"/>
                </a:cubicBezTo>
                <a:cubicBezTo>
                  <a:pt x="1223" y="122"/>
                  <a:pt x="1243" y="127"/>
                  <a:pt x="1264" y="135"/>
                </a:cubicBezTo>
                <a:cubicBezTo>
                  <a:pt x="1285" y="143"/>
                  <a:pt x="1309" y="154"/>
                  <a:pt x="1328" y="159"/>
                </a:cubicBezTo>
                <a:cubicBezTo>
                  <a:pt x="1347" y="164"/>
                  <a:pt x="1356" y="167"/>
                  <a:pt x="1376" y="167"/>
                </a:cubicBezTo>
                <a:cubicBezTo>
                  <a:pt x="1396" y="167"/>
                  <a:pt x="1427" y="167"/>
                  <a:pt x="1448" y="159"/>
                </a:cubicBezTo>
                <a:cubicBezTo>
                  <a:pt x="1469" y="151"/>
                  <a:pt x="1481" y="136"/>
                  <a:pt x="1504" y="119"/>
                </a:cubicBezTo>
                <a:cubicBezTo>
                  <a:pt x="1527" y="102"/>
                  <a:pt x="1557" y="74"/>
                  <a:pt x="1584" y="55"/>
                </a:cubicBezTo>
                <a:cubicBezTo>
                  <a:pt x="1611" y="36"/>
                  <a:pt x="1637" y="14"/>
                  <a:pt x="1664" y="7"/>
                </a:cubicBezTo>
                <a:cubicBezTo>
                  <a:pt x="1691" y="0"/>
                  <a:pt x="1717" y="8"/>
                  <a:pt x="1744" y="15"/>
                </a:cubicBezTo>
                <a:cubicBezTo>
                  <a:pt x="1771" y="22"/>
                  <a:pt x="1802" y="35"/>
                  <a:pt x="1824" y="47"/>
                </a:cubicBezTo>
                <a:cubicBezTo>
                  <a:pt x="1846" y="59"/>
                  <a:pt x="1861" y="71"/>
                  <a:pt x="1880" y="87"/>
                </a:cubicBezTo>
                <a:cubicBezTo>
                  <a:pt x="1899" y="103"/>
                  <a:pt x="1920" y="128"/>
                  <a:pt x="1936" y="143"/>
                </a:cubicBezTo>
                <a:cubicBezTo>
                  <a:pt x="1952" y="158"/>
                  <a:pt x="1961" y="168"/>
                  <a:pt x="1976" y="175"/>
                </a:cubicBezTo>
                <a:cubicBezTo>
                  <a:pt x="1991" y="182"/>
                  <a:pt x="2007" y="182"/>
                  <a:pt x="2024" y="183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 flipH="1">
            <a:off x="4839081" y="3218657"/>
            <a:ext cx="1164167" cy="164042"/>
          </a:xfrm>
          <a:custGeom>
            <a:avLst/>
            <a:gdLst>
              <a:gd name="T0" fmla="*/ 0 w 2024"/>
              <a:gd name="T1" fmla="*/ 151 h 183"/>
              <a:gd name="T2" fmla="*/ 248 w 2024"/>
              <a:gd name="T3" fmla="*/ 103 h 183"/>
              <a:gd name="T4" fmla="*/ 376 w 2024"/>
              <a:gd name="T5" fmla="*/ 103 h 183"/>
              <a:gd name="T6" fmla="*/ 488 w 2024"/>
              <a:gd name="T7" fmla="*/ 127 h 183"/>
              <a:gd name="T8" fmla="*/ 584 w 2024"/>
              <a:gd name="T9" fmla="*/ 151 h 183"/>
              <a:gd name="T10" fmla="*/ 672 w 2024"/>
              <a:gd name="T11" fmla="*/ 183 h 183"/>
              <a:gd name="T12" fmla="*/ 800 w 2024"/>
              <a:gd name="T13" fmla="*/ 151 h 183"/>
              <a:gd name="T14" fmla="*/ 896 w 2024"/>
              <a:gd name="T15" fmla="*/ 103 h 183"/>
              <a:gd name="T16" fmla="*/ 1008 w 2024"/>
              <a:gd name="T17" fmla="*/ 55 h 183"/>
              <a:gd name="T18" fmla="*/ 1064 w 2024"/>
              <a:gd name="T19" fmla="*/ 55 h 183"/>
              <a:gd name="T20" fmla="*/ 1128 w 2024"/>
              <a:gd name="T21" fmla="*/ 71 h 183"/>
              <a:gd name="T22" fmla="*/ 1200 w 2024"/>
              <a:gd name="T23" fmla="*/ 111 h 183"/>
              <a:gd name="T24" fmla="*/ 1264 w 2024"/>
              <a:gd name="T25" fmla="*/ 135 h 183"/>
              <a:gd name="T26" fmla="*/ 1328 w 2024"/>
              <a:gd name="T27" fmla="*/ 159 h 183"/>
              <a:gd name="T28" fmla="*/ 1376 w 2024"/>
              <a:gd name="T29" fmla="*/ 167 h 183"/>
              <a:gd name="T30" fmla="*/ 1448 w 2024"/>
              <a:gd name="T31" fmla="*/ 159 h 183"/>
              <a:gd name="T32" fmla="*/ 1504 w 2024"/>
              <a:gd name="T33" fmla="*/ 119 h 183"/>
              <a:gd name="T34" fmla="*/ 1584 w 2024"/>
              <a:gd name="T35" fmla="*/ 55 h 183"/>
              <a:gd name="T36" fmla="*/ 1664 w 2024"/>
              <a:gd name="T37" fmla="*/ 7 h 183"/>
              <a:gd name="T38" fmla="*/ 1744 w 2024"/>
              <a:gd name="T39" fmla="*/ 15 h 183"/>
              <a:gd name="T40" fmla="*/ 1824 w 2024"/>
              <a:gd name="T41" fmla="*/ 47 h 183"/>
              <a:gd name="T42" fmla="*/ 1880 w 2024"/>
              <a:gd name="T43" fmla="*/ 87 h 183"/>
              <a:gd name="T44" fmla="*/ 1936 w 2024"/>
              <a:gd name="T45" fmla="*/ 143 h 183"/>
              <a:gd name="T46" fmla="*/ 1976 w 2024"/>
              <a:gd name="T47" fmla="*/ 175 h 183"/>
              <a:gd name="T48" fmla="*/ 2024 w 2024"/>
              <a:gd name="T4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24" h="183">
                <a:moveTo>
                  <a:pt x="0" y="151"/>
                </a:moveTo>
                <a:cubicBezTo>
                  <a:pt x="92" y="131"/>
                  <a:pt x="185" y="111"/>
                  <a:pt x="248" y="103"/>
                </a:cubicBezTo>
                <a:cubicBezTo>
                  <a:pt x="311" y="95"/>
                  <a:pt x="336" y="99"/>
                  <a:pt x="376" y="103"/>
                </a:cubicBezTo>
                <a:cubicBezTo>
                  <a:pt x="416" y="107"/>
                  <a:pt x="453" y="119"/>
                  <a:pt x="488" y="127"/>
                </a:cubicBezTo>
                <a:cubicBezTo>
                  <a:pt x="523" y="135"/>
                  <a:pt x="553" y="142"/>
                  <a:pt x="584" y="151"/>
                </a:cubicBezTo>
                <a:cubicBezTo>
                  <a:pt x="615" y="160"/>
                  <a:pt x="636" y="183"/>
                  <a:pt x="672" y="183"/>
                </a:cubicBezTo>
                <a:cubicBezTo>
                  <a:pt x="708" y="183"/>
                  <a:pt x="763" y="164"/>
                  <a:pt x="800" y="151"/>
                </a:cubicBezTo>
                <a:cubicBezTo>
                  <a:pt x="837" y="138"/>
                  <a:pt x="861" y="119"/>
                  <a:pt x="896" y="103"/>
                </a:cubicBezTo>
                <a:cubicBezTo>
                  <a:pt x="931" y="87"/>
                  <a:pt x="980" y="63"/>
                  <a:pt x="1008" y="55"/>
                </a:cubicBezTo>
                <a:cubicBezTo>
                  <a:pt x="1036" y="47"/>
                  <a:pt x="1044" y="52"/>
                  <a:pt x="1064" y="55"/>
                </a:cubicBezTo>
                <a:cubicBezTo>
                  <a:pt x="1084" y="58"/>
                  <a:pt x="1105" y="62"/>
                  <a:pt x="1128" y="71"/>
                </a:cubicBezTo>
                <a:cubicBezTo>
                  <a:pt x="1151" y="80"/>
                  <a:pt x="1177" y="100"/>
                  <a:pt x="1200" y="111"/>
                </a:cubicBezTo>
                <a:cubicBezTo>
                  <a:pt x="1223" y="122"/>
                  <a:pt x="1243" y="127"/>
                  <a:pt x="1264" y="135"/>
                </a:cubicBezTo>
                <a:cubicBezTo>
                  <a:pt x="1285" y="143"/>
                  <a:pt x="1309" y="154"/>
                  <a:pt x="1328" y="159"/>
                </a:cubicBezTo>
                <a:cubicBezTo>
                  <a:pt x="1347" y="164"/>
                  <a:pt x="1356" y="167"/>
                  <a:pt x="1376" y="167"/>
                </a:cubicBezTo>
                <a:cubicBezTo>
                  <a:pt x="1396" y="167"/>
                  <a:pt x="1427" y="167"/>
                  <a:pt x="1448" y="159"/>
                </a:cubicBezTo>
                <a:cubicBezTo>
                  <a:pt x="1469" y="151"/>
                  <a:pt x="1481" y="136"/>
                  <a:pt x="1504" y="119"/>
                </a:cubicBezTo>
                <a:cubicBezTo>
                  <a:pt x="1527" y="102"/>
                  <a:pt x="1557" y="74"/>
                  <a:pt x="1584" y="55"/>
                </a:cubicBezTo>
                <a:cubicBezTo>
                  <a:pt x="1611" y="36"/>
                  <a:pt x="1637" y="14"/>
                  <a:pt x="1664" y="7"/>
                </a:cubicBezTo>
                <a:cubicBezTo>
                  <a:pt x="1691" y="0"/>
                  <a:pt x="1717" y="8"/>
                  <a:pt x="1744" y="15"/>
                </a:cubicBezTo>
                <a:cubicBezTo>
                  <a:pt x="1771" y="22"/>
                  <a:pt x="1802" y="35"/>
                  <a:pt x="1824" y="47"/>
                </a:cubicBezTo>
                <a:cubicBezTo>
                  <a:pt x="1846" y="59"/>
                  <a:pt x="1861" y="71"/>
                  <a:pt x="1880" y="87"/>
                </a:cubicBezTo>
                <a:cubicBezTo>
                  <a:pt x="1899" y="103"/>
                  <a:pt x="1920" y="128"/>
                  <a:pt x="1936" y="143"/>
                </a:cubicBezTo>
                <a:cubicBezTo>
                  <a:pt x="1952" y="158"/>
                  <a:pt x="1961" y="168"/>
                  <a:pt x="1976" y="175"/>
                </a:cubicBezTo>
                <a:cubicBezTo>
                  <a:pt x="1991" y="182"/>
                  <a:pt x="2007" y="182"/>
                  <a:pt x="2024" y="183"/>
                </a:cubicBezTo>
              </a:path>
            </a:pathLst>
          </a:custGeom>
          <a:noFill/>
          <a:ln w="38100">
            <a:solidFill>
              <a:srgbClr val="99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5063977" y="3209396"/>
            <a:ext cx="75406" cy="173303"/>
          </a:xfrm>
          <a:custGeom>
            <a:avLst/>
            <a:gdLst>
              <a:gd name="T0" fmla="*/ 0 w 72"/>
              <a:gd name="T1" fmla="*/ 0 h 160"/>
              <a:gd name="T2" fmla="*/ 8 w 72"/>
              <a:gd name="T3" fmla="*/ 56 h 160"/>
              <a:gd name="T4" fmla="*/ 32 w 72"/>
              <a:gd name="T5" fmla="*/ 128 h 160"/>
              <a:gd name="T6" fmla="*/ 72 w 72"/>
              <a:gd name="T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160">
                <a:moveTo>
                  <a:pt x="0" y="0"/>
                </a:moveTo>
                <a:cubicBezTo>
                  <a:pt x="1" y="17"/>
                  <a:pt x="3" y="35"/>
                  <a:pt x="8" y="56"/>
                </a:cubicBezTo>
                <a:cubicBezTo>
                  <a:pt x="13" y="77"/>
                  <a:pt x="21" y="111"/>
                  <a:pt x="32" y="128"/>
                </a:cubicBezTo>
                <a:cubicBezTo>
                  <a:pt x="43" y="145"/>
                  <a:pt x="57" y="152"/>
                  <a:pt x="72" y="16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 flipH="1">
            <a:off x="5005768" y="3184261"/>
            <a:ext cx="1538552" cy="206375"/>
          </a:xfrm>
          <a:custGeom>
            <a:avLst/>
            <a:gdLst>
              <a:gd name="T0" fmla="*/ 0 w 2024"/>
              <a:gd name="T1" fmla="*/ 151 h 183"/>
              <a:gd name="T2" fmla="*/ 248 w 2024"/>
              <a:gd name="T3" fmla="*/ 103 h 183"/>
              <a:gd name="T4" fmla="*/ 376 w 2024"/>
              <a:gd name="T5" fmla="*/ 103 h 183"/>
              <a:gd name="T6" fmla="*/ 488 w 2024"/>
              <a:gd name="T7" fmla="*/ 127 h 183"/>
              <a:gd name="T8" fmla="*/ 584 w 2024"/>
              <a:gd name="T9" fmla="*/ 151 h 183"/>
              <a:gd name="T10" fmla="*/ 672 w 2024"/>
              <a:gd name="T11" fmla="*/ 183 h 183"/>
              <a:gd name="T12" fmla="*/ 800 w 2024"/>
              <a:gd name="T13" fmla="*/ 151 h 183"/>
              <a:gd name="T14" fmla="*/ 896 w 2024"/>
              <a:gd name="T15" fmla="*/ 103 h 183"/>
              <a:gd name="T16" fmla="*/ 1008 w 2024"/>
              <a:gd name="T17" fmla="*/ 55 h 183"/>
              <a:gd name="T18" fmla="*/ 1064 w 2024"/>
              <a:gd name="T19" fmla="*/ 55 h 183"/>
              <a:gd name="T20" fmla="*/ 1128 w 2024"/>
              <a:gd name="T21" fmla="*/ 71 h 183"/>
              <a:gd name="T22" fmla="*/ 1200 w 2024"/>
              <a:gd name="T23" fmla="*/ 111 h 183"/>
              <a:gd name="T24" fmla="*/ 1264 w 2024"/>
              <a:gd name="T25" fmla="*/ 135 h 183"/>
              <a:gd name="T26" fmla="*/ 1328 w 2024"/>
              <a:gd name="T27" fmla="*/ 159 h 183"/>
              <a:gd name="T28" fmla="*/ 1376 w 2024"/>
              <a:gd name="T29" fmla="*/ 167 h 183"/>
              <a:gd name="T30" fmla="*/ 1448 w 2024"/>
              <a:gd name="T31" fmla="*/ 159 h 183"/>
              <a:gd name="T32" fmla="*/ 1504 w 2024"/>
              <a:gd name="T33" fmla="*/ 119 h 183"/>
              <a:gd name="T34" fmla="*/ 1584 w 2024"/>
              <a:gd name="T35" fmla="*/ 55 h 183"/>
              <a:gd name="T36" fmla="*/ 1664 w 2024"/>
              <a:gd name="T37" fmla="*/ 7 h 183"/>
              <a:gd name="T38" fmla="*/ 1744 w 2024"/>
              <a:gd name="T39" fmla="*/ 15 h 183"/>
              <a:gd name="T40" fmla="*/ 1824 w 2024"/>
              <a:gd name="T41" fmla="*/ 47 h 183"/>
              <a:gd name="T42" fmla="*/ 1880 w 2024"/>
              <a:gd name="T43" fmla="*/ 87 h 183"/>
              <a:gd name="T44" fmla="*/ 1936 w 2024"/>
              <a:gd name="T45" fmla="*/ 143 h 183"/>
              <a:gd name="T46" fmla="*/ 1976 w 2024"/>
              <a:gd name="T47" fmla="*/ 175 h 183"/>
              <a:gd name="T48" fmla="*/ 2024 w 2024"/>
              <a:gd name="T4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24" h="183">
                <a:moveTo>
                  <a:pt x="0" y="151"/>
                </a:moveTo>
                <a:cubicBezTo>
                  <a:pt x="92" y="131"/>
                  <a:pt x="185" y="111"/>
                  <a:pt x="248" y="103"/>
                </a:cubicBezTo>
                <a:cubicBezTo>
                  <a:pt x="311" y="95"/>
                  <a:pt x="336" y="99"/>
                  <a:pt x="376" y="103"/>
                </a:cubicBezTo>
                <a:cubicBezTo>
                  <a:pt x="416" y="107"/>
                  <a:pt x="453" y="119"/>
                  <a:pt x="488" y="127"/>
                </a:cubicBezTo>
                <a:cubicBezTo>
                  <a:pt x="523" y="135"/>
                  <a:pt x="553" y="142"/>
                  <a:pt x="584" y="151"/>
                </a:cubicBezTo>
                <a:cubicBezTo>
                  <a:pt x="615" y="160"/>
                  <a:pt x="636" y="183"/>
                  <a:pt x="672" y="183"/>
                </a:cubicBezTo>
                <a:cubicBezTo>
                  <a:pt x="708" y="183"/>
                  <a:pt x="763" y="164"/>
                  <a:pt x="800" y="151"/>
                </a:cubicBezTo>
                <a:cubicBezTo>
                  <a:pt x="837" y="138"/>
                  <a:pt x="861" y="119"/>
                  <a:pt x="896" y="103"/>
                </a:cubicBezTo>
                <a:cubicBezTo>
                  <a:pt x="931" y="87"/>
                  <a:pt x="980" y="63"/>
                  <a:pt x="1008" y="55"/>
                </a:cubicBezTo>
                <a:cubicBezTo>
                  <a:pt x="1036" y="47"/>
                  <a:pt x="1044" y="52"/>
                  <a:pt x="1064" y="55"/>
                </a:cubicBezTo>
                <a:cubicBezTo>
                  <a:pt x="1084" y="58"/>
                  <a:pt x="1105" y="62"/>
                  <a:pt x="1128" y="71"/>
                </a:cubicBezTo>
                <a:cubicBezTo>
                  <a:pt x="1151" y="80"/>
                  <a:pt x="1177" y="100"/>
                  <a:pt x="1200" y="111"/>
                </a:cubicBezTo>
                <a:cubicBezTo>
                  <a:pt x="1223" y="122"/>
                  <a:pt x="1243" y="127"/>
                  <a:pt x="1264" y="135"/>
                </a:cubicBezTo>
                <a:cubicBezTo>
                  <a:pt x="1285" y="143"/>
                  <a:pt x="1309" y="154"/>
                  <a:pt x="1328" y="159"/>
                </a:cubicBezTo>
                <a:cubicBezTo>
                  <a:pt x="1347" y="164"/>
                  <a:pt x="1356" y="167"/>
                  <a:pt x="1376" y="167"/>
                </a:cubicBezTo>
                <a:cubicBezTo>
                  <a:pt x="1396" y="167"/>
                  <a:pt x="1427" y="167"/>
                  <a:pt x="1448" y="159"/>
                </a:cubicBezTo>
                <a:cubicBezTo>
                  <a:pt x="1469" y="151"/>
                  <a:pt x="1481" y="136"/>
                  <a:pt x="1504" y="119"/>
                </a:cubicBezTo>
                <a:cubicBezTo>
                  <a:pt x="1527" y="102"/>
                  <a:pt x="1557" y="74"/>
                  <a:pt x="1584" y="55"/>
                </a:cubicBezTo>
                <a:cubicBezTo>
                  <a:pt x="1611" y="36"/>
                  <a:pt x="1637" y="14"/>
                  <a:pt x="1664" y="7"/>
                </a:cubicBezTo>
                <a:cubicBezTo>
                  <a:pt x="1691" y="0"/>
                  <a:pt x="1717" y="8"/>
                  <a:pt x="1744" y="15"/>
                </a:cubicBezTo>
                <a:cubicBezTo>
                  <a:pt x="1771" y="22"/>
                  <a:pt x="1802" y="35"/>
                  <a:pt x="1824" y="47"/>
                </a:cubicBezTo>
                <a:cubicBezTo>
                  <a:pt x="1846" y="59"/>
                  <a:pt x="1861" y="71"/>
                  <a:pt x="1880" y="87"/>
                </a:cubicBezTo>
                <a:cubicBezTo>
                  <a:pt x="1899" y="103"/>
                  <a:pt x="1920" y="128"/>
                  <a:pt x="1936" y="143"/>
                </a:cubicBezTo>
                <a:cubicBezTo>
                  <a:pt x="1952" y="158"/>
                  <a:pt x="1961" y="168"/>
                  <a:pt x="1976" y="175"/>
                </a:cubicBezTo>
                <a:cubicBezTo>
                  <a:pt x="1991" y="182"/>
                  <a:pt x="2007" y="182"/>
                  <a:pt x="2024" y="183"/>
                </a:cubicBezTo>
              </a:path>
            </a:pathLst>
          </a:cu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333">
              <a:solidFill>
                <a:srgbClr val="000000"/>
              </a:solidFill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 flipH="1">
            <a:off x="4423685" y="582084"/>
            <a:ext cx="0" cy="2817813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5443654" y="1649678"/>
            <a:ext cx="1588823" cy="859896"/>
            <a:chOff x="3696" y="855"/>
            <a:chExt cx="1201" cy="650"/>
          </a:xfrm>
        </p:grpSpPr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3696" y="920"/>
              <a:ext cx="304" cy="0"/>
            </a:xfrm>
            <a:prstGeom prst="line">
              <a:avLst/>
            </a:prstGeom>
            <a:noFill/>
            <a:ln w="38100">
              <a:solidFill>
                <a:srgbClr val="99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3704" y="1152"/>
              <a:ext cx="304" cy="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3704" y="1376"/>
              <a:ext cx="30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333">
                <a:solidFill>
                  <a:srgbClr val="000000"/>
                </a:solidFill>
              </a:endParaRPr>
            </a:p>
          </p:txBody>
        </p:sp>
        <p:sp>
          <p:nvSpPr>
            <p:cNvPr id="19" name="WordArt 21"/>
            <p:cNvSpPr>
              <a:spLocks noChangeArrowheads="1" noChangeShapeType="1" noTextEdit="1"/>
            </p:cNvSpPr>
            <p:nvPr/>
          </p:nvSpPr>
          <p:spPr bwMode="auto">
            <a:xfrm>
              <a:off x="4086" y="1095"/>
              <a:ext cx="796" cy="16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67" kern="10" dirty="0">
                  <a:ln w="9525">
                    <a:solidFill>
                      <a:srgbClr val="00CC00"/>
                    </a:solidFill>
                    <a:round/>
                    <a:headEnd/>
                    <a:tailEnd/>
                  </a:ln>
                  <a:solidFill>
                    <a:srgbClr val="00CC00"/>
                  </a:solidFill>
                  <a:latin typeface="黑体" panose="02010609060101010101" pitchFamily="49" charset="-122"/>
                </a:rPr>
                <a:t>550 nm</a:t>
              </a:r>
              <a:endParaRPr lang="zh-CN" altLang="en-US" sz="1667" kern="10" dirty="0">
                <a:ln w="9525">
                  <a:solidFill>
                    <a:srgbClr val="00CC00"/>
                  </a:solidFill>
                  <a:round/>
                  <a:headEnd/>
                  <a:tailEnd/>
                </a:ln>
                <a:solidFill>
                  <a:srgbClr val="00CC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0" name="WordArt 22"/>
            <p:cNvSpPr>
              <a:spLocks noChangeArrowheads="1" noChangeShapeType="1" noTextEdit="1"/>
            </p:cNvSpPr>
            <p:nvPr/>
          </p:nvSpPr>
          <p:spPr bwMode="auto">
            <a:xfrm>
              <a:off x="4102" y="1343"/>
              <a:ext cx="795" cy="16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67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黑体" panose="02010609060101010101" pitchFamily="49" charset="-122"/>
                </a:rPr>
                <a:t>650 nm</a:t>
              </a:r>
              <a:endParaRPr lang="zh-CN" altLang="en-US" sz="1667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黑体" panose="02010609060101010101" pitchFamily="49" charset="-122"/>
              </a:endParaRPr>
            </a:p>
          </p:txBody>
        </p:sp>
        <p:sp>
          <p:nvSpPr>
            <p:cNvPr id="21" name="WordArt 23"/>
            <p:cNvSpPr>
              <a:spLocks noChangeArrowheads="1" noChangeShapeType="1" noTextEdit="1"/>
            </p:cNvSpPr>
            <p:nvPr/>
          </p:nvSpPr>
          <p:spPr bwMode="auto">
            <a:xfrm>
              <a:off x="4087" y="855"/>
              <a:ext cx="795" cy="162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67" kern="10" dirty="0">
                  <a:ln w="9525">
                    <a:solidFill>
                      <a:srgbClr val="9900FF"/>
                    </a:solidFill>
                    <a:round/>
                    <a:headEnd/>
                    <a:tailEnd/>
                  </a:ln>
                  <a:solidFill>
                    <a:srgbClr val="9900FF"/>
                  </a:solidFill>
                  <a:latin typeface="黑体" panose="02010609060101010101" pitchFamily="49" charset="-122"/>
                </a:rPr>
                <a:t>450 nm</a:t>
              </a:r>
              <a:endParaRPr lang="zh-CN" altLang="en-US" sz="1667" kern="10" dirty="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latin typeface="黑体" panose="02010609060101010101" pitchFamily="49" charset="-122"/>
              </a:endParaRPr>
            </a:p>
          </p:txBody>
        </p:sp>
      </p:grpSp>
      <p:sp>
        <p:nvSpPr>
          <p:cNvPr id="22" name="WordArt 24"/>
          <p:cNvSpPr>
            <a:spLocks noChangeArrowheads="1" noChangeShapeType="1" noTextEdit="1"/>
          </p:cNvSpPr>
          <p:nvPr/>
        </p:nvSpPr>
        <p:spPr bwMode="auto">
          <a:xfrm>
            <a:off x="4545394" y="649553"/>
            <a:ext cx="928688" cy="28839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相对光强</a:t>
            </a: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>
            <a:off x="1580737" y="3399896"/>
            <a:ext cx="5852583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24" name="WordArt 26"/>
          <p:cNvSpPr>
            <a:spLocks noChangeArrowheads="1" noChangeShapeType="1" noTextEdit="1"/>
          </p:cNvSpPr>
          <p:nvPr/>
        </p:nvSpPr>
        <p:spPr bwMode="auto">
          <a:xfrm>
            <a:off x="4374737" y="3481917"/>
            <a:ext cx="148167" cy="254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sz="30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H="1" flipV="1">
            <a:off x="4992539" y="3800740"/>
            <a:ext cx="10583" cy="103188"/>
          </a:xfrm>
          <a:prstGeom prst="line">
            <a:avLst/>
          </a:prstGeom>
          <a:noFill/>
          <a:ln w="285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26" name="WordArt 28"/>
          <p:cNvSpPr>
            <a:spLocks noChangeArrowheads="1" noChangeShapeType="1" noTextEdit="1"/>
          </p:cNvSpPr>
          <p:nvPr/>
        </p:nvSpPr>
        <p:spPr bwMode="auto">
          <a:xfrm>
            <a:off x="5799519" y="3487208"/>
            <a:ext cx="64823" cy="24474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endParaRPr lang="zh-CN" altLang="en-US" sz="3000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WordArt 29"/>
          <p:cNvSpPr>
            <a:spLocks noChangeArrowheads="1" noChangeShapeType="1" noTextEdit="1"/>
          </p:cNvSpPr>
          <p:nvPr/>
        </p:nvSpPr>
        <p:spPr bwMode="auto">
          <a:xfrm>
            <a:off x="5557424" y="3488532"/>
            <a:ext cx="63500" cy="24473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cs typeface="Times New Roman" panose="02020603050405020304" pitchFamily="18" charset="0"/>
              </a:rPr>
              <a:t>3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8" name="Group 30"/>
          <p:cNvGrpSpPr>
            <a:grpSpLocks/>
          </p:cNvGrpSpPr>
          <p:nvPr/>
        </p:nvGrpSpPr>
        <p:grpSpPr bwMode="auto">
          <a:xfrm>
            <a:off x="6163320" y="2902480"/>
            <a:ext cx="935303" cy="226219"/>
            <a:chOff x="1080" y="1418"/>
            <a:chExt cx="779" cy="251"/>
          </a:xfrm>
        </p:grpSpPr>
        <p:sp>
          <p:nvSpPr>
            <p:cNvPr id="29" name="WordArt 31"/>
            <p:cNvSpPr>
              <a:spLocks noChangeArrowheads="1" noChangeShapeType="1" noTextEdit="1"/>
            </p:cNvSpPr>
            <p:nvPr/>
          </p:nvSpPr>
          <p:spPr bwMode="auto">
            <a:xfrm>
              <a:off x="1714" y="1458"/>
              <a:ext cx="145" cy="211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i="1" kern="10" dirty="0"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latin typeface="Symbol" panose="05050102010706020507" pitchFamily="18" charset="2"/>
                </a:rPr>
                <a:t>q</a:t>
              </a:r>
              <a:endParaRPr lang="zh-CN" altLang="en-US" sz="30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30" name="WordArt 32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080" y="1441"/>
              <a:ext cx="155" cy="22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i="1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000000"/>
                  </a:solidFill>
                  <a:cs typeface="Times New Roman" panose="02020603050405020304" pitchFamily="18" charset="0"/>
                </a:rPr>
                <a:t>a</a:t>
              </a:r>
              <a:endParaRPr lang="zh-CN" altLang="en-US" sz="3000" i="1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" name="WordArt 33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1266" y="1418"/>
              <a:ext cx="399" cy="244"/>
            </a:xfrm>
            <a:prstGeom prst="rect">
              <a:avLst/>
            </a:prstGeom>
            <a:extLs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kern="10" dirty="0"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solidFill>
                    <a:srgbClr val="FF0000"/>
                  </a:solidFill>
                  <a:cs typeface="Times New Roman" panose="02020603050405020304" pitchFamily="18" charset="0"/>
                </a:rPr>
                <a:t>sin</a:t>
              </a:r>
              <a:endParaRPr lang="zh-CN" altLang="en-US" sz="3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WordArt 34"/>
          <p:cNvSpPr>
            <a:spLocks noChangeArrowheads="1" noChangeShapeType="1" noTextEdit="1"/>
          </p:cNvSpPr>
          <p:nvPr/>
        </p:nvSpPr>
        <p:spPr bwMode="auto">
          <a:xfrm>
            <a:off x="7261341" y="2938199"/>
            <a:ext cx="168011" cy="224896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8208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i="1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endParaRPr lang="zh-CN" altLang="en-US" sz="3000" i="1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33" name="Line 35"/>
          <p:cNvSpPr>
            <a:spLocks noChangeShapeType="1"/>
          </p:cNvSpPr>
          <p:nvPr/>
        </p:nvSpPr>
        <p:spPr bwMode="auto">
          <a:xfrm flipH="1">
            <a:off x="7105237" y="2921000"/>
            <a:ext cx="158750" cy="24341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1" hangingPunct="1">
              <a:defRPr/>
            </a:pPr>
            <a:endParaRPr lang="zh-CN" altLang="en-US" sz="2333" kern="0">
              <a:solidFill>
                <a:srgbClr val="000000"/>
              </a:solidFill>
            </a:endParaRPr>
          </a:p>
        </p:txBody>
      </p:sp>
      <p:sp>
        <p:nvSpPr>
          <p:cNvPr id="34" name="WordArt 36"/>
          <p:cNvSpPr>
            <a:spLocks noChangeArrowheads="1" noChangeShapeType="1" noTextEdit="1"/>
          </p:cNvSpPr>
          <p:nvPr/>
        </p:nvSpPr>
        <p:spPr bwMode="auto">
          <a:xfrm>
            <a:off x="3940820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WordArt 37"/>
          <p:cNvSpPr>
            <a:spLocks noChangeArrowheads="1" noChangeShapeType="1" noTextEdit="1"/>
          </p:cNvSpPr>
          <p:nvPr/>
        </p:nvSpPr>
        <p:spPr bwMode="auto">
          <a:xfrm>
            <a:off x="4044008" y="3496469"/>
            <a:ext cx="51594" cy="23283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6" name="WordArt 38"/>
          <p:cNvSpPr>
            <a:spLocks noChangeArrowheads="1" noChangeShapeType="1" noTextEdit="1"/>
          </p:cNvSpPr>
          <p:nvPr/>
        </p:nvSpPr>
        <p:spPr bwMode="auto">
          <a:xfrm>
            <a:off x="4784841" y="3496469"/>
            <a:ext cx="51594" cy="23283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7" name="WordArt 39"/>
          <p:cNvSpPr>
            <a:spLocks noChangeArrowheads="1" noChangeShapeType="1" noTextEdit="1"/>
          </p:cNvSpPr>
          <p:nvPr/>
        </p:nvSpPr>
        <p:spPr bwMode="auto">
          <a:xfrm>
            <a:off x="3665654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8" name="WordArt 40"/>
          <p:cNvSpPr>
            <a:spLocks noChangeArrowheads="1" noChangeShapeType="1" noTextEdit="1"/>
          </p:cNvSpPr>
          <p:nvPr/>
        </p:nvSpPr>
        <p:spPr bwMode="auto">
          <a:xfrm>
            <a:off x="3768841" y="3496469"/>
            <a:ext cx="51594" cy="23283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3000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9" name="WordArt 41"/>
          <p:cNvSpPr>
            <a:spLocks noChangeArrowheads="1" noChangeShapeType="1" noTextEdit="1"/>
          </p:cNvSpPr>
          <p:nvPr/>
        </p:nvSpPr>
        <p:spPr bwMode="auto">
          <a:xfrm>
            <a:off x="5102341" y="3496469"/>
            <a:ext cx="51594" cy="23283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endParaRPr lang="zh-CN" altLang="en-US" sz="3000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WordArt 42"/>
          <p:cNvSpPr>
            <a:spLocks noChangeArrowheads="1" noChangeShapeType="1" noTextEdit="1"/>
          </p:cNvSpPr>
          <p:nvPr/>
        </p:nvSpPr>
        <p:spPr bwMode="auto">
          <a:xfrm>
            <a:off x="5217435" y="3487208"/>
            <a:ext cx="64823" cy="24474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cs typeface="Times New Roman" panose="02020603050405020304" pitchFamily="18" charset="0"/>
              </a:rPr>
              <a:t>2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41" name="WordArt 43"/>
          <p:cNvSpPr>
            <a:spLocks noChangeArrowheads="1" noChangeShapeType="1" noTextEdit="1"/>
          </p:cNvSpPr>
          <p:nvPr/>
        </p:nvSpPr>
        <p:spPr bwMode="auto">
          <a:xfrm>
            <a:off x="3566435" y="3487208"/>
            <a:ext cx="64823" cy="24474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cs typeface="Times New Roman" panose="02020603050405020304" pitchFamily="18" charset="0"/>
              </a:rPr>
              <a:t>2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42" name="WordArt 44"/>
          <p:cNvSpPr>
            <a:spLocks noChangeArrowheads="1" noChangeShapeType="1" noTextEdit="1"/>
          </p:cNvSpPr>
          <p:nvPr/>
        </p:nvSpPr>
        <p:spPr bwMode="auto">
          <a:xfrm>
            <a:off x="2952602" y="3497792"/>
            <a:ext cx="64823" cy="24474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2</a:t>
            </a:r>
            <a:endParaRPr lang="zh-CN" altLang="en-US" sz="30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3" name="WordArt 45"/>
          <p:cNvSpPr>
            <a:spLocks noChangeArrowheads="1" noChangeShapeType="1" noTextEdit="1"/>
          </p:cNvSpPr>
          <p:nvPr/>
        </p:nvSpPr>
        <p:spPr bwMode="auto">
          <a:xfrm>
            <a:off x="6520508" y="3477949"/>
            <a:ext cx="63500" cy="24473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endParaRPr lang="zh-CN" altLang="en-US" sz="3000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4" name="WordArt 46"/>
          <p:cNvSpPr>
            <a:spLocks noChangeArrowheads="1" noChangeShapeType="1" noTextEdit="1"/>
          </p:cNvSpPr>
          <p:nvPr/>
        </p:nvSpPr>
        <p:spPr bwMode="auto">
          <a:xfrm>
            <a:off x="3115320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WordArt 47"/>
          <p:cNvSpPr>
            <a:spLocks noChangeArrowheads="1" noChangeShapeType="1" noTextEdit="1"/>
          </p:cNvSpPr>
          <p:nvPr/>
        </p:nvSpPr>
        <p:spPr bwMode="auto">
          <a:xfrm>
            <a:off x="3443404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WordArt 48"/>
          <p:cNvSpPr>
            <a:spLocks noChangeArrowheads="1" noChangeShapeType="1" noTextEdit="1"/>
          </p:cNvSpPr>
          <p:nvPr/>
        </p:nvSpPr>
        <p:spPr bwMode="auto">
          <a:xfrm>
            <a:off x="3250258" y="3488532"/>
            <a:ext cx="63500" cy="24473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9525">
                  <a:solidFill>
                    <a:srgbClr val="9900FF"/>
                  </a:solidFill>
                  <a:round/>
                  <a:headEnd/>
                  <a:tailEnd/>
                </a:ln>
                <a:solidFill>
                  <a:srgbClr val="9900FF"/>
                </a:solidFill>
                <a:cs typeface="Times New Roman" panose="02020603050405020304" pitchFamily="18" charset="0"/>
              </a:rPr>
              <a:t>3</a:t>
            </a:r>
            <a:endParaRPr lang="zh-CN" altLang="en-US" sz="3000" kern="10">
              <a:ln w="9525">
                <a:solidFill>
                  <a:srgbClr val="9900FF"/>
                </a:solidFill>
                <a:round/>
                <a:headEnd/>
                <a:tailEnd/>
              </a:ln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WordArt 49"/>
          <p:cNvSpPr>
            <a:spLocks noChangeArrowheads="1" noChangeShapeType="1" noTextEdit="1"/>
          </p:cNvSpPr>
          <p:nvPr/>
        </p:nvSpPr>
        <p:spPr bwMode="auto">
          <a:xfrm>
            <a:off x="2840154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WordArt 50"/>
          <p:cNvSpPr>
            <a:spLocks noChangeArrowheads="1" noChangeShapeType="1" noTextEdit="1"/>
          </p:cNvSpPr>
          <p:nvPr/>
        </p:nvSpPr>
        <p:spPr bwMode="auto">
          <a:xfrm>
            <a:off x="2266008" y="3488532"/>
            <a:ext cx="63500" cy="24473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cs typeface="Times New Roman" panose="02020603050405020304" pitchFamily="18" charset="0"/>
              </a:rPr>
              <a:t>3</a:t>
            </a:r>
            <a:endParaRPr lang="zh-CN" altLang="en-US" sz="3000" kern="10" dirty="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9" name="WordArt 51"/>
          <p:cNvSpPr>
            <a:spLocks noChangeArrowheads="1" noChangeShapeType="1" noTextEdit="1"/>
          </p:cNvSpPr>
          <p:nvPr/>
        </p:nvSpPr>
        <p:spPr bwMode="auto">
          <a:xfrm>
            <a:off x="2131070" y="3603625"/>
            <a:ext cx="87313" cy="463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0">
                <a:ln w="317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endParaRPr lang="zh-CN" altLang="en-US" sz="3000" kern="10">
              <a:ln w="317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" name="WordArt 52"/>
          <p:cNvSpPr>
            <a:spLocks noChangeArrowheads="1" noChangeShapeType="1" noTextEdit="1"/>
          </p:cNvSpPr>
          <p:nvPr/>
        </p:nvSpPr>
        <p:spPr bwMode="auto">
          <a:xfrm>
            <a:off x="6541675" y="1308366"/>
            <a:ext cx="231511" cy="171979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8208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000" i="1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endParaRPr lang="zh-CN" altLang="en-US" sz="3000" i="1" kern="10">
              <a:ln w="9525">
                <a:solidFill>
                  <a:srgbClr val="FF0000"/>
                </a:solidFill>
                <a:round/>
                <a:headEnd/>
                <a:tailEnd/>
              </a:ln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51" name="WordArt 53"/>
          <p:cNvSpPr>
            <a:spLocks noChangeArrowheads="1" noChangeShapeType="1" noTextEdit="1"/>
          </p:cNvSpPr>
          <p:nvPr/>
        </p:nvSpPr>
        <p:spPr bwMode="auto">
          <a:xfrm>
            <a:off x="1547664" y="1353345"/>
            <a:ext cx="1865313" cy="31485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333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缝宽一定</a:t>
            </a:r>
            <a:r>
              <a:rPr lang="en-US" altLang="zh-CN" sz="2333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lang="zh-CN" altLang="en-US" sz="2333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波长越长</a:t>
            </a:r>
            <a:r>
              <a:rPr lang="en-US" altLang="zh-CN" sz="2333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endParaRPr lang="zh-CN" altLang="en-US" sz="2333" kern="10" dirty="0">
              <a:ln w="9525">
                <a:solidFill>
                  <a:srgbClr val="006600"/>
                </a:solidFill>
                <a:round/>
                <a:headEnd/>
                <a:tailEnd/>
              </a:ln>
              <a:solidFill>
                <a:srgbClr val="00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2" name="WordArt 54"/>
          <p:cNvSpPr>
            <a:spLocks noChangeArrowheads="1" noChangeShapeType="1" noTextEdit="1"/>
          </p:cNvSpPr>
          <p:nvPr/>
        </p:nvSpPr>
        <p:spPr bwMode="auto">
          <a:xfrm>
            <a:off x="1547665" y="1832241"/>
            <a:ext cx="1886479" cy="29236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则各级衍射角越大</a:t>
            </a:r>
            <a:r>
              <a:rPr lang="en-US" altLang="zh-CN" sz="3000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endParaRPr lang="zh-CN" altLang="en-US" sz="3000" kern="10" dirty="0">
              <a:ln w="9525">
                <a:solidFill>
                  <a:srgbClr val="006600"/>
                </a:solidFill>
                <a:round/>
                <a:headEnd/>
                <a:tailEnd/>
              </a:ln>
              <a:solidFill>
                <a:srgbClr val="00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WordArt 55"/>
          <p:cNvSpPr>
            <a:spLocks noChangeArrowheads="1" noChangeShapeType="1" noTextEdit="1"/>
          </p:cNvSpPr>
          <p:nvPr/>
        </p:nvSpPr>
        <p:spPr bwMode="auto">
          <a:xfrm>
            <a:off x="1547664" y="2252928"/>
            <a:ext cx="1443303" cy="31485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中央明纹越宽</a:t>
            </a:r>
            <a:r>
              <a:rPr lang="en-US" altLang="zh-CN" sz="3000" kern="10" dirty="0">
                <a:ln w="9525">
                  <a:solidFill>
                    <a:srgbClr val="006600"/>
                  </a:solidFill>
                  <a:round/>
                  <a:headEnd/>
                  <a:tailEnd/>
                </a:ln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zh-CN" altLang="en-US" sz="3000" kern="10" dirty="0">
              <a:ln w="9525">
                <a:solidFill>
                  <a:srgbClr val="006600"/>
                </a:solidFill>
                <a:round/>
                <a:headEnd/>
                <a:tailEnd/>
              </a:ln>
              <a:solidFill>
                <a:srgbClr val="0066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WordArt 56"/>
          <p:cNvSpPr>
            <a:spLocks noChangeAspect="1" noChangeArrowheads="1" noChangeShapeType="1" noTextEdit="1"/>
          </p:cNvSpPr>
          <p:nvPr/>
        </p:nvSpPr>
        <p:spPr bwMode="auto">
          <a:xfrm>
            <a:off x="5910060" y="1277843"/>
            <a:ext cx="623888" cy="25119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000" kern="10" dirty="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波长</a:t>
            </a:r>
          </a:p>
        </p:txBody>
      </p:sp>
      <p:sp>
        <p:nvSpPr>
          <p:cNvPr id="55" name="Text Box 57"/>
          <p:cNvSpPr txBox="1">
            <a:spLocks noChangeArrowheads="1"/>
          </p:cNvSpPr>
          <p:nvPr/>
        </p:nvSpPr>
        <p:spPr bwMode="auto">
          <a:xfrm>
            <a:off x="1547664" y="548692"/>
            <a:ext cx="165496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zh-CN" altLang="en-US" sz="2333" dirty="0">
                <a:solidFill>
                  <a:srgbClr val="000000"/>
                </a:solidFill>
              </a:rPr>
              <a:t>波长因素</a:t>
            </a:r>
          </a:p>
        </p:txBody>
      </p:sp>
      <p:pic>
        <p:nvPicPr>
          <p:cNvPr id="56" name="Picture 58"/>
          <p:cNvPicPr>
            <a:picLocks noChangeAspect="1" noChangeArrowheads="1"/>
          </p:cNvPicPr>
          <p:nvPr/>
        </p:nvPicPr>
        <p:blipFill rotWithShape="1">
          <a:blip r:embed="rId2">
            <a:lum bright="6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3"/>
          <a:stretch/>
        </p:blipFill>
        <p:spPr bwMode="auto">
          <a:xfrm>
            <a:off x="1583544" y="3937000"/>
            <a:ext cx="5649208" cy="110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矩形 1">
            <a:extLst>
              <a:ext uri="{FF2B5EF4-FFF2-40B4-BE49-F238E27FC236}">
                <a16:creationId xmlns:a16="http://schemas.microsoft.com/office/drawing/2014/main" id="{69D71B2B-B17B-FAC4-2072-CFC5CAF0D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67" y="2257434"/>
            <a:ext cx="4041491" cy="110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作业：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P104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：一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.10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三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.11</a:t>
            </a:r>
            <a:endParaRPr lang="en-US" altLang="zh-CN" sz="2333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            P126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：一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.1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二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.1, 3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三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.1</a:t>
            </a:r>
            <a:endParaRPr lang="en-US" altLang="zh-CN" sz="2333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53" name="Text Box 89">
            <a:extLst>
              <a:ext uri="{FF2B5EF4-FFF2-40B4-BE49-F238E27FC236}">
                <a16:creationId xmlns:a16="http://schemas.microsoft.com/office/drawing/2014/main" id="{FEA87FC8-0937-4026-A3E1-59F9B8955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498042"/>
            <a:ext cx="4405975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/>
            <a:r>
              <a:rPr lang="zh-CN" altLang="zh-CN" sz="2333" dirty="0">
                <a:solidFill>
                  <a:srgbClr val="3333FF"/>
                </a:solidFill>
              </a:rPr>
              <a:t>二、迈克耳孙干涉仪图样分析</a:t>
            </a:r>
          </a:p>
        </p:txBody>
      </p:sp>
      <p:sp>
        <p:nvSpPr>
          <p:cNvPr id="344158" name="Text Box 94">
            <a:extLst>
              <a:ext uri="{FF2B5EF4-FFF2-40B4-BE49-F238E27FC236}">
                <a16:creationId xmlns:a16="http://schemas.microsoft.com/office/drawing/2014/main" id="{BA4E803C-52C2-44AC-B8DE-D7D58BF78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660" y="1259262"/>
            <a:ext cx="2503263" cy="45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0" i="1" dirty="0"/>
              <a:t>M</a:t>
            </a:r>
            <a:r>
              <a:rPr lang="en-US" altLang="zh-CN" sz="2330" baseline="-25000" dirty="0"/>
              <a:t>1 </a:t>
            </a:r>
            <a:r>
              <a:rPr lang="zh-CN" altLang="en-US" sz="2330" dirty="0"/>
              <a:t>与</a:t>
            </a:r>
            <a:r>
              <a:rPr lang="en-US" altLang="zh-CN" sz="2330" i="1" dirty="0"/>
              <a:t>M</a:t>
            </a:r>
            <a:r>
              <a:rPr lang="en-US" altLang="zh-CN" sz="2330" baseline="-25000" dirty="0"/>
              <a:t>2</a:t>
            </a:r>
            <a:r>
              <a:rPr lang="zh-CN" altLang="en-US" sz="2330" dirty="0"/>
              <a:t>垂直：</a:t>
            </a:r>
          </a:p>
        </p:txBody>
      </p:sp>
      <p:sp>
        <p:nvSpPr>
          <p:cNvPr id="344159" name="Text Box 95">
            <a:extLst>
              <a:ext uri="{FF2B5EF4-FFF2-40B4-BE49-F238E27FC236}">
                <a16:creationId xmlns:a16="http://schemas.microsoft.com/office/drawing/2014/main" id="{CE3314CA-619F-4CB9-B50F-C39485D1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0234" y="1264925"/>
            <a:ext cx="1587500" cy="45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0" dirty="0"/>
              <a:t>等倾干涉</a:t>
            </a:r>
          </a:p>
        </p:txBody>
      </p:sp>
      <p:sp>
        <p:nvSpPr>
          <p:cNvPr id="344160" name="Text Box 96">
            <a:extLst>
              <a:ext uri="{FF2B5EF4-FFF2-40B4-BE49-F238E27FC236}">
                <a16:creationId xmlns:a16="http://schemas.microsoft.com/office/drawing/2014/main" id="{560D9047-CFA1-474E-8F8C-890D23FFED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3102" y="1259263"/>
            <a:ext cx="3148106" cy="45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330" i="1" dirty="0"/>
              <a:t>M</a:t>
            </a:r>
            <a:r>
              <a:rPr lang="en-US" altLang="zh-CN" sz="2330" baseline="-25000" dirty="0"/>
              <a:t>1 </a:t>
            </a:r>
            <a:r>
              <a:rPr lang="zh-CN" altLang="en-US" sz="2330" dirty="0"/>
              <a:t>与</a:t>
            </a:r>
            <a:r>
              <a:rPr lang="en-US" altLang="zh-CN" sz="2330" i="1" dirty="0"/>
              <a:t>M</a:t>
            </a:r>
            <a:r>
              <a:rPr lang="en-US" altLang="zh-CN" sz="2330" baseline="-25000" dirty="0"/>
              <a:t>2</a:t>
            </a:r>
            <a:r>
              <a:rPr lang="zh-CN" altLang="en-US" sz="2330" dirty="0"/>
              <a:t>不垂直：</a:t>
            </a:r>
          </a:p>
        </p:txBody>
      </p:sp>
      <p:sp>
        <p:nvSpPr>
          <p:cNvPr id="344161" name="Text Box 97">
            <a:extLst>
              <a:ext uri="{FF2B5EF4-FFF2-40B4-BE49-F238E27FC236}">
                <a16:creationId xmlns:a16="http://schemas.microsoft.com/office/drawing/2014/main" id="{F9B1D407-2303-415F-9EE8-45145C153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6296" y="1259262"/>
            <a:ext cx="1587500" cy="45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0" dirty="0"/>
              <a:t>等厚干涉</a:t>
            </a:r>
          </a:p>
        </p:txBody>
      </p:sp>
      <p:pic>
        <p:nvPicPr>
          <p:cNvPr id="62" name="Picture 4" descr="m13">
            <a:extLst>
              <a:ext uri="{FF2B5EF4-FFF2-40B4-BE49-F238E27FC236}">
                <a16:creationId xmlns:a16="http://schemas.microsoft.com/office/drawing/2014/main" id="{AB638A7F-C730-A52F-2E37-8A65166CA7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3" y="2065412"/>
            <a:ext cx="3312367" cy="24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m14">
            <a:extLst>
              <a:ext uri="{FF2B5EF4-FFF2-40B4-BE49-F238E27FC236}">
                <a16:creationId xmlns:a16="http://schemas.microsoft.com/office/drawing/2014/main" id="{8C183029-F594-7596-7E0E-03FD153716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18" y="2065412"/>
            <a:ext cx="3312368" cy="248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4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4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153" grpId="0" autoUpdateAnimBg="0"/>
      <p:bldP spid="344158" grpId="0" autoUpdateAnimBg="0"/>
      <p:bldP spid="344159" grpId="0" autoUpdateAnimBg="0"/>
      <p:bldP spid="344160" grpId="0" autoUpdateAnimBg="0"/>
      <p:bldP spid="344161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0" name="Text Box 4">
            <a:extLst>
              <a:ext uri="{FF2B5EF4-FFF2-40B4-BE49-F238E27FC236}">
                <a16:creationId xmlns:a16="http://schemas.microsoft.com/office/drawing/2014/main" id="{CDFEF871-F066-49FF-AFAC-41204FA4F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516" y="299525"/>
            <a:ext cx="3365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3300">
                        <a:alpha val="60001"/>
                      </a:srgbClr>
                    </a:gs>
                    <a:gs pos="100000">
                      <a:schemeClr val="bg1">
                        <a:alpha val="39999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333">
                <a:latin typeface="宋体" panose="02010600030101010101" pitchFamily="2" charset="-122"/>
              </a:rPr>
              <a:t>迈克耳孙等倾干涉</a:t>
            </a:r>
          </a:p>
        </p:txBody>
      </p:sp>
      <p:pic>
        <p:nvPicPr>
          <p:cNvPr id="423941" name="Picture 5">
            <a:extLst>
              <a:ext uri="{FF2B5EF4-FFF2-40B4-BE49-F238E27FC236}">
                <a16:creationId xmlns:a16="http://schemas.microsoft.com/office/drawing/2014/main" id="{BC68699F-CB0E-45DD-88EC-BEE2275B2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1" y="3317875"/>
            <a:ext cx="1292489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2" name="Picture 6">
            <a:extLst>
              <a:ext uri="{FF2B5EF4-FFF2-40B4-BE49-F238E27FC236}">
                <a16:creationId xmlns:a16="http://schemas.microsoft.com/office/drawing/2014/main" id="{F34E96B2-5988-4AD7-B889-5B4876FD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07" y="3317875"/>
            <a:ext cx="130307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3" name="Picture 7">
            <a:extLst>
              <a:ext uri="{FF2B5EF4-FFF2-40B4-BE49-F238E27FC236}">
                <a16:creationId xmlns:a16="http://schemas.microsoft.com/office/drawing/2014/main" id="{DFC8A222-3BFD-403F-BE95-B91BB026D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334" y="3317875"/>
            <a:ext cx="131233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4" name="Picture 8">
            <a:extLst>
              <a:ext uri="{FF2B5EF4-FFF2-40B4-BE49-F238E27FC236}">
                <a16:creationId xmlns:a16="http://schemas.microsoft.com/office/drawing/2014/main" id="{566FA12A-1EDC-4248-AC11-4A0334D9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317875"/>
            <a:ext cx="1285875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5" name="Picture 9">
            <a:extLst>
              <a:ext uri="{FF2B5EF4-FFF2-40B4-BE49-F238E27FC236}">
                <a16:creationId xmlns:a16="http://schemas.microsoft.com/office/drawing/2014/main" id="{A78C1932-2B11-40B4-9CE5-218898F5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86" y="3317875"/>
            <a:ext cx="1334823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6" name="Picture 10">
            <a:extLst>
              <a:ext uri="{FF2B5EF4-FFF2-40B4-BE49-F238E27FC236}">
                <a16:creationId xmlns:a16="http://schemas.microsoft.com/office/drawing/2014/main" id="{B8784A4F-4CCF-4DB2-9D18-1F1F49EF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1" y="4699000"/>
            <a:ext cx="1292489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7" name="Picture 11">
            <a:extLst>
              <a:ext uri="{FF2B5EF4-FFF2-40B4-BE49-F238E27FC236}">
                <a16:creationId xmlns:a16="http://schemas.microsoft.com/office/drawing/2014/main" id="{E47CEF58-8BB0-4A9D-8D01-8208B48C7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209" y="4699000"/>
            <a:ext cx="1320271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8" name="Picture 12">
            <a:extLst>
              <a:ext uri="{FF2B5EF4-FFF2-40B4-BE49-F238E27FC236}">
                <a16:creationId xmlns:a16="http://schemas.microsoft.com/office/drawing/2014/main" id="{61082C80-681A-4CE5-839C-97A9FAEA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65" y="4699000"/>
            <a:ext cx="1252802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49" name="Picture 13">
            <a:extLst>
              <a:ext uri="{FF2B5EF4-FFF2-40B4-BE49-F238E27FC236}">
                <a16:creationId xmlns:a16="http://schemas.microsoft.com/office/drawing/2014/main" id="{945D6FF6-8AC4-4606-8333-9023D026A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4699000"/>
            <a:ext cx="1285875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50" name="Picture 14">
            <a:extLst>
              <a:ext uri="{FF2B5EF4-FFF2-40B4-BE49-F238E27FC236}">
                <a16:creationId xmlns:a16="http://schemas.microsoft.com/office/drawing/2014/main" id="{C4D6CB81-AC7E-4397-B2DD-32FA351C1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386" y="4699000"/>
            <a:ext cx="1334823" cy="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3951" name="Picture 15">
            <a:extLst>
              <a:ext uri="{FF2B5EF4-FFF2-40B4-BE49-F238E27FC236}">
                <a16:creationId xmlns:a16="http://schemas.microsoft.com/office/drawing/2014/main" id="{0E2829A5-9892-4AFC-9A30-798FFBAE6C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61" y="846667"/>
            <a:ext cx="6779948" cy="23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4" name="Text Box 4">
            <a:extLst>
              <a:ext uri="{FF2B5EF4-FFF2-40B4-BE49-F238E27FC236}">
                <a16:creationId xmlns:a16="http://schemas.microsoft.com/office/drawing/2014/main" id="{393DD8C1-7CE3-486C-92C5-A29F78F13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306802"/>
            <a:ext cx="3365500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3300">
                        <a:alpha val="60001"/>
                      </a:srgbClr>
                    </a:gs>
                    <a:gs pos="100000">
                      <a:schemeClr val="bg1">
                        <a:alpha val="39999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333" dirty="0">
                <a:latin typeface="宋体" panose="02010600030101010101" pitchFamily="2" charset="-122"/>
              </a:rPr>
              <a:t>迈克耳孙等厚干涉</a:t>
            </a:r>
            <a:r>
              <a:rPr lang="zh-CN" altLang="en-US" sz="2333" dirty="0">
                <a:latin typeface="黑体" panose="02010609060101010101" pitchFamily="49" charset="-122"/>
              </a:rPr>
              <a:t> </a:t>
            </a:r>
          </a:p>
        </p:txBody>
      </p:sp>
      <p:pic>
        <p:nvPicPr>
          <p:cNvPr id="424965" name="Picture 5">
            <a:extLst>
              <a:ext uri="{FF2B5EF4-FFF2-40B4-BE49-F238E27FC236}">
                <a16:creationId xmlns:a16="http://schemas.microsoft.com/office/drawing/2014/main" id="{9FB63122-0951-44FE-9F97-2B8B0BDE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3238500"/>
            <a:ext cx="12276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66" name="Picture 6">
            <a:extLst>
              <a:ext uri="{FF2B5EF4-FFF2-40B4-BE49-F238E27FC236}">
                <a16:creationId xmlns:a16="http://schemas.microsoft.com/office/drawing/2014/main" id="{8EBCAF9B-E63B-481D-9994-5ECDEC37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38500"/>
            <a:ext cx="12276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67" name="Picture 7">
            <a:extLst>
              <a:ext uri="{FF2B5EF4-FFF2-40B4-BE49-F238E27FC236}">
                <a16:creationId xmlns:a16="http://schemas.microsoft.com/office/drawing/2014/main" id="{18B1ADFD-D075-40F9-B138-518AE4331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3238500"/>
            <a:ext cx="12276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68" name="Picture 8">
            <a:extLst>
              <a:ext uri="{FF2B5EF4-FFF2-40B4-BE49-F238E27FC236}">
                <a16:creationId xmlns:a16="http://schemas.microsoft.com/office/drawing/2014/main" id="{0C5164BA-91A0-4569-AC21-482C4B7D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238500"/>
            <a:ext cx="12276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69" name="Picture 9">
            <a:extLst>
              <a:ext uri="{FF2B5EF4-FFF2-40B4-BE49-F238E27FC236}">
                <a16:creationId xmlns:a16="http://schemas.microsoft.com/office/drawing/2014/main" id="{E8FE5354-AFB1-47D8-81B3-E7C1B9B41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38500"/>
            <a:ext cx="12276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0" name="Picture 10">
            <a:extLst>
              <a:ext uri="{FF2B5EF4-FFF2-40B4-BE49-F238E27FC236}">
                <a16:creationId xmlns:a16="http://schemas.microsoft.com/office/drawing/2014/main" id="{AD56CE57-4262-4B58-BDF4-9B72D3FE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4572000"/>
            <a:ext cx="1227667" cy="8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1" name="Picture 11">
            <a:extLst>
              <a:ext uri="{FF2B5EF4-FFF2-40B4-BE49-F238E27FC236}">
                <a16:creationId xmlns:a16="http://schemas.microsoft.com/office/drawing/2014/main" id="{FFF4A680-83F2-44EE-8F8A-CF2E3FF0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572000"/>
            <a:ext cx="1227667" cy="8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2" name="Picture 12">
            <a:extLst>
              <a:ext uri="{FF2B5EF4-FFF2-40B4-BE49-F238E27FC236}">
                <a16:creationId xmlns:a16="http://schemas.microsoft.com/office/drawing/2014/main" id="{57AA5644-CD2C-4F44-A7E2-F6711C813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4572000"/>
            <a:ext cx="1227667" cy="8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3" name="Picture 13">
            <a:extLst>
              <a:ext uri="{FF2B5EF4-FFF2-40B4-BE49-F238E27FC236}">
                <a16:creationId xmlns:a16="http://schemas.microsoft.com/office/drawing/2014/main" id="{E78B7AB5-0C44-4718-8727-61C415AB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4572000"/>
            <a:ext cx="1227667" cy="8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4" name="Picture 14">
            <a:extLst>
              <a:ext uri="{FF2B5EF4-FFF2-40B4-BE49-F238E27FC236}">
                <a16:creationId xmlns:a16="http://schemas.microsoft.com/office/drawing/2014/main" id="{27A7E213-26B9-440D-93D8-A47110581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0"/>
            <a:ext cx="1227667" cy="84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4975" name="Picture 15">
            <a:extLst>
              <a:ext uri="{FF2B5EF4-FFF2-40B4-BE49-F238E27FC236}">
                <a16:creationId xmlns:a16="http://schemas.microsoft.com/office/drawing/2014/main" id="{D1048267-FFF0-4027-BB91-633BEFE1E5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09" y="787136"/>
            <a:ext cx="6301053" cy="23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64" name="Text Box 8">
            <a:extLst>
              <a:ext uri="{FF2B5EF4-FFF2-40B4-BE49-F238E27FC236}">
                <a16:creationId xmlns:a16="http://schemas.microsoft.com/office/drawing/2014/main" id="{89A61E76-8EED-4754-957D-68C7DAC42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068" y="1654794"/>
            <a:ext cx="3059907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zh-CN" altLang="en-US" sz="2333" dirty="0">
                <a:solidFill>
                  <a:schemeClr val="hlink"/>
                </a:solidFill>
              </a:rPr>
              <a:t>视场中心光程差</a:t>
            </a:r>
          </a:p>
        </p:txBody>
      </p:sp>
      <p:graphicFrame>
        <p:nvGraphicFramePr>
          <p:cNvPr id="480265" name="Object 9">
            <a:extLst>
              <a:ext uri="{FF2B5EF4-FFF2-40B4-BE49-F238E27FC236}">
                <a16:creationId xmlns:a16="http://schemas.microsoft.com/office/drawing/2014/main" id="{65033213-27D6-4E7C-8544-BABCB7C467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354903"/>
              </p:ext>
            </p:extLst>
          </p:nvPr>
        </p:nvGraphicFramePr>
        <p:xfrm>
          <a:off x="1691680" y="2248400"/>
          <a:ext cx="1172123" cy="36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33160" imgH="177480" progId="Equation.DSMT4">
                  <p:embed/>
                </p:oleObj>
              </mc:Choice>
              <mc:Fallback>
                <p:oleObj name="Equation" r:id="rId2" imgW="533160" imgH="177480" progId="Equation.DSMT4">
                  <p:embed/>
                  <p:pic>
                    <p:nvPicPr>
                      <p:cNvPr id="480265" name="Object 9">
                        <a:extLst>
                          <a:ext uri="{FF2B5EF4-FFF2-40B4-BE49-F238E27FC236}">
                            <a16:creationId xmlns:a16="http://schemas.microsoft.com/office/drawing/2014/main" id="{65033213-27D6-4E7C-8544-BABCB7C467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248400"/>
                        <a:ext cx="1172123" cy="368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39">
            <a:extLst>
              <a:ext uri="{FF2B5EF4-FFF2-40B4-BE49-F238E27FC236}">
                <a16:creationId xmlns:a16="http://schemas.microsoft.com/office/drawing/2014/main" id="{7CFD0622-E04A-4C5C-960F-DA39DF0C3551}"/>
              </a:ext>
            </a:extLst>
          </p:cNvPr>
          <p:cNvGrpSpPr>
            <a:grpSpLocks/>
          </p:cNvGrpSpPr>
          <p:nvPr/>
        </p:nvGrpSpPr>
        <p:grpSpPr bwMode="auto">
          <a:xfrm>
            <a:off x="6411219" y="1516183"/>
            <a:ext cx="1648353" cy="1362604"/>
            <a:chOff x="4059" y="1406"/>
            <a:chExt cx="1246" cy="1030"/>
          </a:xfrm>
        </p:grpSpPr>
        <p:sp>
          <p:nvSpPr>
            <p:cNvPr id="7" name="Rectangle 25">
              <a:extLst>
                <a:ext uri="{FF2B5EF4-FFF2-40B4-BE49-F238E27FC236}">
                  <a16:creationId xmlns:a16="http://schemas.microsoft.com/office/drawing/2014/main" id="{65DD10F4-A216-4F8B-9479-9B7A0968A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620"/>
              <a:ext cx="864" cy="4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8" name="Line 26">
              <a:extLst>
                <a:ext uri="{FF2B5EF4-FFF2-40B4-BE49-F238E27FC236}">
                  <a16:creationId xmlns:a16="http://schemas.microsoft.com/office/drawing/2014/main" id="{20D2F223-90C4-46C9-B5FB-2092547FC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5" y="1908"/>
              <a:ext cx="0" cy="4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9" name="Line 28">
              <a:extLst>
                <a:ext uri="{FF2B5EF4-FFF2-40B4-BE49-F238E27FC236}">
                  <a16:creationId xmlns:a16="http://schemas.microsoft.com/office/drawing/2014/main" id="{09F775BD-7F46-4D69-89A4-BD2BA9744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5" y="1668"/>
              <a:ext cx="0" cy="240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0" name="Line 29">
              <a:extLst>
                <a:ext uri="{FF2B5EF4-FFF2-40B4-BE49-F238E27FC236}">
                  <a16:creationId xmlns:a16="http://schemas.microsoft.com/office/drawing/2014/main" id="{D311EB32-6DAF-4C76-9C96-F73887D8A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1" y="1668"/>
              <a:ext cx="0" cy="768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11" name="Object 30">
              <a:extLst>
                <a:ext uri="{FF2B5EF4-FFF2-40B4-BE49-F238E27FC236}">
                  <a16:creationId xmlns:a16="http://schemas.microsoft.com/office/drawing/2014/main" id="{666AC0E4-4DAF-44FF-987C-898F7BFA4A5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9" y="1680"/>
            <a:ext cx="15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90417" imgH="241195" progId="Equation.3">
                    <p:embed/>
                  </p:oleObj>
                </mc:Choice>
                <mc:Fallback>
                  <p:oleObj name="Equation" r:id="rId4" imgW="190417" imgH="241195" progId="Equation.3">
                    <p:embed/>
                    <p:pic>
                      <p:nvPicPr>
                        <p:cNvPr id="11" name="Object 30">
                          <a:extLst>
                            <a:ext uri="{FF2B5EF4-FFF2-40B4-BE49-F238E27FC236}">
                              <a16:creationId xmlns:a16="http://schemas.microsoft.com/office/drawing/2014/main" id="{666AC0E4-4DAF-44FF-987C-898F7BFA4A5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9" y="1680"/>
                          <a:ext cx="158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31">
              <a:extLst>
                <a:ext uri="{FF2B5EF4-FFF2-40B4-BE49-F238E27FC236}">
                  <a16:creationId xmlns:a16="http://schemas.microsoft.com/office/drawing/2014/main" id="{F7DD0FB6-3B95-4BEB-AC4C-068C6BEE9D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836"/>
              <a:ext cx="86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13" name="Object 32">
              <a:extLst>
                <a:ext uri="{FF2B5EF4-FFF2-40B4-BE49-F238E27FC236}">
                  <a16:creationId xmlns:a16="http://schemas.microsoft.com/office/drawing/2014/main" id="{8F91C05E-F025-4460-8B70-D66F809E9E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3" y="1406"/>
            <a:ext cx="367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3800" imgH="228600" progId="Equation.DSMT4">
                    <p:embed/>
                  </p:oleObj>
                </mc:Choice>
                <mc:Fallback>
                  <p:oleObj name="Equation" r:id="rId6" imgW="253800" imgH="228600" progId="Equation.DSMT4">
                    <p:embed/>
                    <p:pic>
                      <p:nvPicPr>
                        <p:cNvPr id="13" name="Object 32">
                          <a:extLst>
                            <a:ext uri="{FF2B5EF4-FFF2-40B4-BE49-F238E27FC236}">
                              <a16:creationId xmlns:a16="http://schemas.microsoft.com/office/drawing/2014/main" id="{8F91C05E-F025-4460-8B70-D66F809E9E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3" y="1406"/>
                          <a:ext cx="367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3">
              <a:extLst>
                <a:ext uri="{FF2B5EF4-FFF2-40B4-BE49-F238E27FC236}">
                  <a16:creationId xmlns:a16="http://schemas.microsoft.com/office/drawing/2014/main" id="{C336B93A-861A-459C-BDC0-9AA847729A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1690"/>
            <a:ext cx="361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41200" imgH="228600" progId="Equation.DSMT4">
                    <p:embed/>
                  </p:oleObj>
                </mc:Choice>
                <mc:Fallback>
                  <p:oleObj name="Equation" r:id="rId8" imgW="241200" imgH="228600" progId="Equation.DSMT4">
                    <p:embed/>
                    <p:pic>
                      <p:nvPicPr>
                        <p:cNvPr id="14" name="Object 33">
                          <a:extLst>
                            <a:ext uri="{FF2B5EF4-FFF2-40B4-BE49-F238E27FC236}">
                              <a16:creationId xmlns:a16="http://schemas.microsoft.com/office/drawing/2014/main" id="{C336B93A-861A-459C-BDC0-9AA847729A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690"/>
                          <a:ext cx="361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9">
            <a:extLst>
              <a:ext uri="{FF2B5EF4-FFF2-40B4-BE49-F238E27FC236}">
                <a16:creationId xmlns:a16="http://schemas.microsoft.com/office/drawing/2014/main" id="{53D13103-DDA0-4D3D-93CF-643FAA362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714042"/>
              </p:ext>
            </p:extLst>
          </p:nvPr>
        </p:nvGraphicFramePr>
        <p:xfrm>
          <a:off x="2863803" y="2258232"/>
          <a:ext cx="696873" cy="368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17160" imgH="177480" progId="Equation.DSMT4">
                  <p:embed/>
                </p:oleObj>
              </mc:Choice>
              <mc:Fallback>
                <p:oleObj name="Equation" r:id="rId10" imgW="317160" imgH="177480" progId="Equation.DSMT4">
                  <p:embed/>
                  <p:pic>
                    <p:nvPicPr>
                      <p:cNvPr id="15" name="Object 9">
                        <a:extLst>
                          <a:ext uri="{FF2B5EF4-FFF2-40B4-BE49-F238E27FC236}">
                            <a16:creationId xmlns:a16="http://schemas.microsoft.com/office/drawing/2014/main" id="{53D13103-DDA0-4D3D-93CF-643FAA362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03" y="2258232"/>
                        <a:ext cx="696873" cy="368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69C52ED7-CF8F-4B6D-ABE7-639C59A83FCE}"/>
              </a:ext>
            </a:extLst>
          </p:cNvPr>
          <p:cNvSpPr txBox="1"/>
          <p:nvPr/>
        </p:nvSpPr>
        <p:spPr>
          <a:xfrm>
            <a:off x="1564543" y="2918444"/>
            <a:ext cx="4879665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333" dirty="0">
                <a:latin typeface="Arial" panose="020B0604020202020204" pitchFamily="34" charset="0"/>
              </a:rPr>
              <a:t>镜每移动</a:t>
            </a:r>
            <a:r>
              <a:rPr kumimoji="0" lang="en-US" altLang="zh-CN" sz="2333" i="1" dirty="0">
                <a:latin typeface="Symbol" panose="05050102010706020507" pitchFamily="18" charset="2"/>
              </a:rPr>
              <a:t>l</a:t>
            </a:r>
            <a:r>
              <a:rPr kumimoji="0" lang="en-US" altLang="zh-CN" sz="2333" dirty="0"/>
              <a:t>/2 </a:t>
            </a:r>
            <a:r>
              <a:rPr kumimoji="0" lang="zh-CN" altLang="en-US" sz="2333" dirty="0">
                <a:latin typeface="Arial" panose="020B0604020202020204" pitchFamily="34" charset="0"/>
              </a:rPr>
              <a:t>距离，变化一个条纹</a:t>
            </a:r>
            <a:endParaRPr lang="zh-CN" altLang="en-US" sz="2333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E2A8386-6265-4AE3-A3CA-C2A0B225D8AD}"/>
              </a:ext>
            </a:extLst>
          </p:cNvPr>
          <p:cNvSpPr txBox="1"/>
          <p:nvPr/>
        </p:nvSpPr>
        <p:spPr>
          <a:xfrm>
            <a:off x="1564543" y="3622256"/>
            <a:ext cx="5903584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2333" dirty="0">
                <a:latin typeface="Arial" panose="020B0604020202020204" pitchFamily="34" charset="0"/>
              </a:rPr>
              <a:t>即视场中心就冒出一个条纹或缩进一个条纹</a:t>
            </a:r>
            <a:endParaRPr lang="zh-CN" altLang="en-US" sz="2333" dirty="0"/>
          </a:p>
        </p:txBody>
      </p:sp>
      <p:grpSp>
        <p:nvGrpSpPr>
          <p:cNvPr id="20" name="Group 38">
            <a:extLst>
              <a:ext uri="{FF2B5EF4-FFF2-40B4-BE49-F238E27FC236}">
                <a16:creationId xmlns:a16="http://schemas.microsoft.com/office/drawing/2014/main" id="{2854B1B1-0DC9-4D33-8705-826E40D6C14E}"/>
              </a:ext>
            </a:extLst>
          </p:cNvPr>
          <p:cNvGrpSpPr>
            <a:grpSpLocks/>
          </p:cNvGrpSpPr>
          <p:nvPr/>
        </p:nvGrpSpPr>
        <p:grpSpPr bwMode="auto">
          <a:xfrm>
            <a:off x="1531807" y="4197177"/>
            <a:ext cx="6704542" cy="875772"/>
            <a:chOff x="171" y="439"/>
            <a:chExt cx="5068" cy="662"/>
          </a:xfrm>
        </p:grpSpPr>
        <p:graphicFrame>
          <p:nvGraphicFramePr>
            <p:cNvPr id="21" name="Object 2">
              <a:extLst>
                <a:ext uri="{FF2B5EF4-FFF2-40B4-BE49-F238E27FC236}">
                  <a16:creationId xmlns:a16="http://schemas.microsoft.com/office/drawing/2014/main" id="{727569C4-B080-4281-91F5-61C9DE0ABB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2" y="439"/>
            <a:ext cx="1057" cy="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685800" imgH="406080" progId="Equation.DSMT4">
                    <p:embed/>
                  </p:oleObj>
                </mc:Choice>
                <mc:Fallback>
                  <p:oleObj name="Equation" r:id="rId12" imgW="685800" imgH="406080" progId="Equation.DSMT4">
                    <p:embed/>
                    <p:pic>
                      <p:nvPicPr>
                        <p:cNvPr id="21" name="Object 2">
                          <a:extLst>
                            <a:ext uri="{FF2B5EF4-FFF2-40B4-BE49-F238E27FC236}">
                              <a16:creationId xmlns:a16="http://schemas.microsoft.com/office/drawing/2014/main" id="{727569C4-B080-4281-91F5-61C9DE0ABBC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2" y="439"/>
                          <a:ext cx="1057" cy="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21C64C14-A82C-44F0-948E-4FEC4F419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" y="620"/>
              <a:ext cx="5035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条纹移动的数目</a:t>
              </a:r>
              <a:r>
                <a:rPr lang="en-US" altLang="zh-CN" sz="2333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zh-CN" altLang="zh-CN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与镜平移的距离关系：</a:t>
              </a:r>
              <a:endParaRPr lang="zh-CN" altLang="en-US" sz="2333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88E0BF49-7612-CAEE-F767-092B28DD1DFA}"/>
              </a:ext>
            </a:extLst>
          </p:cNvPr>
          <p:cNvSpPr txBox="1"/>
          <p:nvPr/>
        </p:nvSpPr>
        <p:spPr>
          <a:xfrm>
            <a:off x="3958146" y="1677394"/>
            <a:ext cx="1569660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>
                <a:solidFill>
                  <a:srgbClr val="FF0000"/>
                </a:solidFill>
              </a:rPr>
              <a:t>空气时</a:t>
            </a:r>
            <a:r>
              <a:rPr lang="en-US" altLang="zh-CN" sz="2333" i="1" dirty="0"/>
              <a:t>n</a:t>
            </a:r>
            <a:r>
              <a:rPr lang="en-US" altLang="zh-CN" sz="2333" dirty="0"/>
              <a:t>=1</a:t>
            </a:r>
            <a:endParaRPr lang="zh-CN" altLang="en-US" sz="2333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FDB6B38F-2FA5-119B-1ABB-7E6B74B91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045" y="354672"/>
            <a:ext cx="1200133" cy="599155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33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E795523-BBD1-9137-6993-9BA29C90EB66}"/>
              </a:ext>
            </a:extLst>
          </p:cNvPr>
          <p:cNvSpPr txBox="1"/>
          <p:nvPr/>
        </p:nvSpPr>
        <p:spPr>
          <a:xfrm>
            <a:off x="1511660" y="987169"/>
            <a:ext cx="614326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333" dirty="0">
                <a:latin typeface="黑体" panose="02010609060101010101" pitchFamily="49" charset="-122"/>
                <a:cs typeface="Times New Roman" panose="02020603050405020304" pitchFamily="18" charset="0"/>
              </a:rPr>
              <a:t>条纹移动的数目与镜平移距离</a:t>
            </a:r>
            <a:r>
              <a:rPr lang="zh-CN" altLang="en-US" sz="2333" dirty="0">
                <a:latin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zh-CN" sz="2333" dirty="0">
                <a:latin typeface="黑体" panose="02010609060101010101" pitchFamily="49" charset="-122"/>
                <a:cs typeface="Times New Roman" panose="02020603050405020304" pitchFamily="18" charset="0"/>
              </a:rPr>
              <a:t>关系</a:t>
            </a:r>
            <a:r>
              <a:rPr lang="zh-CN" altLang="en-US" sz="2333" dirty="0">
                <a:latin typeface="黑体" panose="02010609060101010101" pitchFamily="49" charset="-122"/>
                <a:cs typeface="Times New Roman" panose="02020603050405020304" pitchFamily="18" charset="0"/>
              </a:rPr>
              <a:t>是什么？</a:t>
            </a:r>
            <a:endParaRPr lang="zh-CN" altLang="en-US" sz="2333" dirty="0">
              <a:latin typeface="黑体" panose="02010609060101010101" pitchFamily="49" charset="-122"/>
            </a:endParaRPr>
          </a:p>
        </p:txBody>
      </p:sp>
      <p:graphicFrame>
        <p:nvGraphicFramePr>
          <p:cNvPr id="5" name="Object 36">
            <a:extLst>
              <a:ext uri="{FF2B5EF4-FFF2-40B4-BE49-F238E27FC236}">
                <a16:creationId xmlns:a16="http://schemas.microsoft.com/office/drawing/2014/main" id="{E2215F30-1A8F-E983-DEEF-9D57E66BC1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363546"/>
              </p:ext>
            </p:extLst>
          </p:nvPr>
        </p:nvGraphicFramePr>
        <p:xfrm>
          <a:off x="4576442" y="2121056"/>
          <a:ext cx="14414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63280" imgH="406080" progId="Equation.DSMT4">
                  <p:embed/>
                </p:oleObj>
              </mc:Choice>
              <mc:Fallback>
                <p:oleObj name="Equation" r:id="rId14" imgW="863280" imgH="406080" progId="Equation.DSMT4">
                  <p:embed/>
                  <p:pic>
                    <p:nvPicPr>
                      <p:cNvPr id="2" name="Object 36">
                        <a:extLst>
                          <a:ext uri="{FF2B5EF4-FFF2-40B4-BE49-F238E27FC236}">
                            <a16:creationId xmlns:a16="http://schemas.microsoft.com/office/drawing/2014/main" id="{1409E15D-AA22-EEDB-E74E-8260CA23D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442" y="2121056"/>
                        <a:ext cx="14414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C2A44AEC-D69D-07A6-5AB1-B0721F9D04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173977"/>
              </p:ext>
            </p:extLst>
          </p:nvPr>
        </p:nvGraphicFramePr>
        <p:xfrm>
          <a:off x="3483594" y="2256786"/>
          <a:ext cx="7810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55320" imgH="177480" progId="Equation.DSMT4">
                  <p:embed/>
                </p:oleObj>
              </mc:Choice>
              <mc:Fallback>
                <p:oleObj name="Equation" r:id="rId16" imgW="355320" imgH="177480" progId="Equation.DSMT4">
                  <p:embed/>
                  <p:pic>
                    <p:nvPicPr>
                      <p:cNvPr id="15" name="Object 9">
                        <a:extLst>
                          <a:ext uri="{FF2B5EF4-FFF2-40B4-BE49-F238E27FC236}">
                            <a16:creationId xmlns:a16="http://schemas.microsoft.com/office/drawing/2014/main" id="{53D13103-DDA0-4D3D-93CF-643FAA362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3594" y="2256786"/>
                        <a:ext cx="78105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64" grpId="0"/>
      <p:bldP spid="17" grpId="0"/>
      <p:bldP spid="19" grpId="0"/>
      <p:bldP spid="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4">
            <a:extLst>
              <a:ext uri="{FF2B5EF4-FFF2-40B4-BE49-F238E27FC236}">
                <a16:creationId xmlns:a16="http://schemas.microsoft.com/office/drawing/2014/main" id="{D3847A2E-BC7F-4AA3-83E2-CABBD0414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43855"/>
            <a:ext cx="5126302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333" dirty="0">
                <a:solidFill>
                  <a:schemeClr val="accent6"/>
                </a:solidFill>
              </a:rPr>
              <a:t>三、迈克尔孙干涉仪的应用</a:t>
            </a:r>
          </a:p>
        </p:txBody>
      </p:sp>
      <p:grpSp>
        <p:nvGrpSpPr>
          <p:cNvPr id="24" name="Group 39">
            <a:extLst>
              <a:ext uri="{FF2B5EF4-FFF2-40B4-BE49-F238E27FC236}">
                <a16:creationId xmlns:a16="http://schemas.microsoft.com/office/drawing/2014/main" id="{7A7F8708-E98F-47B4-9464-CAA8FBB87D8B}"/>
              </a:ext>
            </a:extLst>
          </p:cNvPr>
          <p:cNvGrpSpPr>
            <a:grpSpLocks/>
          </p:cNvGrpSpPr>
          <p:nvPr/>
        </p:nvGrpSpPr>
        <p:grpSpPr bwMode="auto">
          <a:xfrm>
            <a:off x="7020272" y="229112"/>
            <a:ext cx="1648353" cy="1362604"/>
            <a:chOff x="4059" y="1406"/>
            <a:chExt cx="1246" cy="1030"/>
          </a:xfrm>
        </p:grpSpPr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2053E93B-9DC7-4EB3-971D-03B61FCF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1620"/>
              <a:ext cx="864" cy="48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26" name="Line 26">
              <a:extLst>
                <a:ext uri="{FF2B5EF4-FFF2-40B4-BE49-F238E27FC236}">
                  <a16:creationId xmlns:a16="http://schemas.microsoft.com/office/drawing/2014/main" id="{107F7432-5926-4035-B732-264497D70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5" y="1908"/>
              <a:ext cx="0" cy="48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7" name="Line 28">
              <a:extLst>
                <a:ext uri="{FF2B5EF4-FFF2-40B4-BE49-F238E27FC236}">
                  <a16:creationId xmlns:a16="http://schemas.microsoft.com/office/drawing/2014/main" id="{5C913B9C-009C-4268-B3BE-7BEC23494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5" y="1668"/>
              <a:ext cx="0" cy="240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8" name="Line 29">
              <a:extLst>
                <a:ext uri="{FF2B5EF4-FFF2-40B4-BE49-F238E27FC236}">
                  <a16:creationId xmlns:a16="http://schemas.microsoft.com/office/drawing/2014/main" id="{4238AD8C-B702-444D-A0E1-76AF3843E1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1" y="1668"/>
              <a:ext cx="0" cy="768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29" name="Object 30">
              <a:extLst>
                <a:ext uri="{FF2B5EF4-FFF2-40B4-BE49-F238E27FC236}">
                  <a16:creationId xmlns:a16="http://schemas.microsoft.com/office/drawing/2014/main" id="{AA4756F3-AA91-439E-9433-64DD75F2AE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0" y="1690"/>
            <a:ext cx="213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26720" imgH="139680" progId="Equation.DSMT4">
                    <p:embed/>
                  </p:oleObj>
                </mc:Choice>
                <mc:Fallback>
                  <p:oleObj name="Equation" r:id="rId3" imgW="126720" imgH="139680" progId="Equation.DSMT4">
                    <p:embed/>
                    <p:pic>
                      <p:nvPicPr>
                        <p:cNvPr id="29" name="Object 30">
                          <a:extLst>
                            <a:ext uri="{FF2B5EF4-FFF2-40B4-BE49-F238E27FC236}">
                              <a16:creationId xmlns:a16="http://schemas.microsoft.com/office/drawing/2014/main" id="{AA4756F3-AA91-439E-9433-64DD75F2AE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0" y="1690"/>
                          <a:ext cx="213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31">
              <a:extLst>
                <a:ext uri="{FF2B5EF4-FFF2-40B4-BE49-F238E27FC236}">
                  <a16:creationId xmlns:a16="http://schemas.microsoft.com/office/drawing/2014/main" id="{1B8B6E91-43D9-448A-B0EB-AE30967E42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9" y="1836"/>
              <a:ext cx="86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31" name="Object 32">
              <a:extLst>
                <a:ext uri="{FF2B5EF4-FFF2-40B4-BE49-F238E27FC236}">
                  <a16:creationId xmlns:a16="http://schemas.microsoft.com/office/drawing/2014/main" id="{98E621D0-BDC7-44EA-9881-2BBA94ED71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3" y="1406"/>
            <a:ext cx="367" cy="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53800" imgH="228600" progId="Equation.DSMT4">
                    <p:embed/>
                  </p:oleObj>
                </mc:Choice>
                <mc:Fallback>
                  <p:oleObj name="Equation" r:id="rId5" imgW="253800" imgH="228600" progId="Equation.DSMT4">
                    <p:embed/>
                    <p:pic>
                      <p:nvPicPr>
                        <p:cNvPr id="31" name="Object 32">
                          <a:extLst>
                            <a:ext uri="{FF2B5EF4-FFF2-40B4-BE49-F238E27FC236}">
                              <a16:creationId xmlns:a16="http://schemas.microsoft.com/office/drawing/2014/main" id="{98E621D0-BDC7-44EA-9881-2BBA94ED71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3" y="1406"/>
                          <a:ext cx="367" cy="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3">
              <a:extLst>
                <a:ext uri="{FF2B5EF4-FFF2-40B4-BE49-F238E27FC236}">
                  <a16:creationId xmlns:a16="http://schemas.microsoft.com/office/drawing/2014/main" id="{BFAAA3FF-8408-4E0A-85B7-FF4301C8F1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44" y="1690"/>
            <a:ext cx="361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241200" imgH="228600" progId="Equation.DSMT4">
                    <p:embed/>
                  </p:oleObj>
                </mc:Choice>
                <mc:Fallback>
                  <p:oleObj name="Equation" r:id="rId7" imgW="241200" imgH="228600" progId="Equation.DSMT4">
                    <p:embed/>
                    <p:pic>
                      <p:nvPicPr>
                        <p:cNvPr id="32" name="Object 33">
                          <a:extLst>
                            <a:ext uri="{FF2B5EF4-FFF2-40B4-BE49-F238E27FC236}">
                              <a16:creationId xmlns:a16="http://schemas.microsoft.com/office/drawing/2014/main" id="{BFAAA3FF-8408-4E0A-85B7-FF4301C8F1C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4" y="1690"/>
                          <a:ext cx="361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125B2C74-8FBF-2363-526E-ECFBC7E89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888324"/>
              </p:ext>
            </p:extLst>
          </p:nvPr>
        </p:nvGraphicFramePr>
        <p:xfrm>
          <a:off x="7736827" y="1277066"/>
          <a:ext cx="12080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406080" progId="Equation.DSMT4">
                  <p:embed/>
                </p:oleObj>
              </mc:Choice>
              <mc:Fallback>
                <p:oleObj name="Equation" r:id="rId9" imgW="634680" imgH="406080" progId="Equation.DSMT4">
                  <p:embed/>
                  <p:pic>
                    <p:nvPicPr>
                      <p:cNvPr id="4" name="Object 2">
                        <a:extLst>
                          <a:ext uri="{FF2B5EF4-FFF2-40B4-BE49-F238E27FC236}">
                            <a16:creationId xmlns:a16="http://schemas.microsoft.com/office/drawing/2014/main" id="{125B2C74-8FBF-2363-526E-ECFBC7E891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6827" y="1277066"/>
                        <a:ext cx="12080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D3205E1-A780-EBA6-16A5-D44B799EFAFF}"/>
              </a:ext>
            </a:extLst>
          </p:cNvPr>
          <p:cNvSpPr txBox="1"/>
          <p:nvPr/>
        </p:nvSpPr>
        <p:spPr>
          <a:xfrm>
            <a:off x="655508" y="1439145"/>
            <a:ext cx="6720747" cy="1639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2333" kern="100" dirty="0">
                <a:cs typeface="Times New Roman" panose="02020603050405020304" pitchFamily="18" charset="0"/>
              </a:rPr>
              <a:t>     </a:t>
            </a:r>
            <a:r>
              <a:rPr lang="zh-CN" altLang="zh-CN" sz="2333" kern="100" dirty="0">
                <a:cs typeface="Times New Roman" panose="02020603050405020304" pitchFamily="18" charset="0"/>
              </a:rPr>
              <a:t>用迈克耳孙干涉仪测微小的位移</a:t>
            </a:r>
            <a:r>
              <a:rPr lang="zh-CN" altLang="en-US" sz="2333" kern="100" dirty="0">
                <a:cs typeface="Times New Roman" panose="02020603050405020304" pitchFamily="18" charset="0"/>
              </a:rPr>
              <a:t>。</a:t>
            </a:r>
            <a:r>
              <a:rPr lang="zh-CN" altLang="zh-CN" sz="2333" kern="100" dirty="0">
                <a:cs typeface="Times New Roman" panose="02020603050405020304" pitchFamily="18" charset="0"/>
              </a:rPr>
              <a:t>若入射光波波长</a:t>
            </a:r>
            <a:r>
              <a:rPr lang="en-US" altLang="zh-CN" sz="2333" i="1" kern="100" dirty="0"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zh-CN" sz="2333" kern="100" dirty="0">
                <a:cs typeface="Times New Roman" panose="02020603050405020304" pitchFamily="18" charset="0"/>
              </a:rPr>
              <a:t>＝</a:t>
            </a:r>
            <a:r>
              <a:rPr lang="en-US" altLang="zh-CN" sz="2333" kern="100" dirty="0">
                <a:cs typeface="Times New Roman" panose="02020603050405020304" pitchFamily="18" charset="0"/>
              </a:rPr>
              <a:t>628.9 nm</a:t>
            </a:r>
            <a:r>
              <a:rPr lang="zh-CN" altLang="zh-CN" sz="2333" kern="100" dirty="0">
                <a:cs typeface="Times New Roman" panose="02020603050405020304" pitchFamily="18" charset="0"/>
              </a:rPr>
              <a:t>，当动臂反射镜移动时，干涉条纹移动了</a:t>
            </a:r>
            <a:r>
              <a:rPr lang="en-US" altLang="zh-CN" sz="2333" kern="100" dirty="0">
                <a:cs typeface="Times New Roman" panose="02020603050405020304" pitchFamily="18" charset="0"/>
              </a:rPr>
              <a:t>2048</a:t>
            </a:r>
            <a:r>
              <a:rPr lang="zh-CN" altLang="zh-CN" sz="2333" kern="100" dirty="0">
                <a:cs typeface="Times New Roman" panose="02020603050405020304" pitchFamily="18" charset="0"/>
              </a:rPr>
              <a:t>条，反射镜移动的距离</a:t>
            </a:r>
            <a:r>
              <a:rPr lang="en-US" altLang="zh-CN" sz="2333" i="1" kern="100" dirty="0">
                <a:cs typeface="Times New Roman" panose="02020603050405020304" pitchFamily="18" charset="0"/>
              </a:rPr>
              <a:t>d</a:t>
            </a:r>
            <a:r>
              <a:rPr lang="zh-CN" altLang="en-US" sz="2333" kern="100" dirty="0">
                <a:cs typeface="Times New Roman" panose="02020603050405020304" pitchFamily="18" charset="0"/>
              </a:rPr>
              <a:t>约为</a:t>
            </a:r>
            <a:r>
              <a:rPr lang="en-US" altLang="zh-CN" sz="2333" kern="100" dirty="0">
                <a:cs typeface="Times New Roman" panose="02020603050405020304" pitchFamily="18" charset="0"/>
              </a:rPr>
              <a:t>(      )</a:t>
            </a:r>
            <a:endParaRPr lang="zh-CN" altLang="zh-CN" sz="2333" kern="100" dirty="0"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2C1E8E-BC8F-6E62-C372-F29C4321F34B}"/>
              </a:ext>
            </a:extLst>
          </p:cNvPr>
          <p:cNvSpPr txBox="1"/>
          <p:nvPr/>
        </p:nvSpPr>
        <p:spPr>
          <a:xfrm>
            <a:off x="1395244" y="3347428"/>
            <a:ext cx="456050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effectLst/>
                <a:ea typeface="宋体" panose="02010600030101010101" pitchFamily="2" charset="-122"/>
              </a:defRPr>
            </a:lvl1pPr>
          </a:lstStyle>
          <a:p>
            <a:r>
              <a:rPr lang="en-US" altLang="zh-CN" sz="2333" dirty="0"/>
              <a:t>(A) 0.758mm       (B) 1.288mm</a:t>
            </a:r>
            <a:endParaRPr lang="zh-CN" altLang="en-US" sz="2333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C99C9B-7FD0-8732-EBE4-57105E773384}"/>
              </a:ext>
            </a:extLst>
          </p:cNvPr>
          <p:cNvSpPr txBox="1"/>
          <p:nvPr/>
        </p:nvSpPr>
        <p:spPr>
          <a:xfrm>
            <a:off x="1303580" y="4118995"/>
            <a:ext cx="2100233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33" dirty="0">
                <a:ea typeface="宋体" panose="02010600030101010101" pitchFamily="2" charset="-122"/>
                <a:cs typeface="Times New Roman" panose="02020603050405020304" pitchFamily="18" charset="0"/>
              </a:rPr>
              <a:t> (C) 0.322mm</a:t>
            </a:r>
            <a:endParaRPr lang="zh-CN" altLang="en-US" sz="2333" dirty="0"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8484EE-9467-86DA-72D4-DA36A9A79AA6}"/>
              </a:ext>
            </a:extLst>
          </p:cNvPr>
          <p:cNvSpPr txBox="1"/>
          <p:nvPr/>
        </p:nvSpPr>
        <p:spPr>
          <a:xfrm>
            <a:off x="3535828" y="4133496"/>
            <a:ext cx="222024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33" dirty="0">
                <a:ea typeface="宋体" panose="02010600030101010101" pitchFamily="2" charset="-122"/>
              </a:rPr>
              <a:t>(D) 0.644mm</a:t>
            </a:r>
            <a:endParaRPr lang="zh-CN" altLang="en-US" sz="2333" dirty="0"/>
          </a:p>
        </p:txBody>
      </p:sp>
      <p:pic>
        <p:nvPicPr>
          <p:cNvPr id="8" name="Picture 14" descr="4C70BBA977B88F3DF7393CB7443DAF2A">
            <a:extLst>
              <a:ext uri="{FF2B5EF4-FFF2-40B4-BE49-F238E27FC236}">
                <a16:creationId xmlns:a16="http://schemas.microsoft.com/office/drawing/2014/main" id="{3F868396-32A3-6987-5AE8-1486B4FAC1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828" y="4044804"/>
            <a:ext cx="558932" cy="59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B282B59-5231-89E9-B3A0-A882C474CC09}"/>
              </a:ext>
            </a:extLst>
          </p:cNvPr>
          <p:cNvSpPr txBox="1"/>
          <p:nvPr/>
        </p:nvSpPr>
        <p:spPr>
          <a:xfrm>
            <a:off x="762000" y="959842"/>
            <a:ext cx="3810000" cy="46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3167"/>
              </a:lnSpc>
            </a:pPr>
            <a:r>
              <a:rPr lang="zh-CN" altLang="en-US" sz="2333" dirty="0">
                <a:solidFill>
                  <a:schemeClr val="accent2"/>
                </a:solidFill>
                <a:cs typeface="Times New Roman" panose="02020603050405020304" pitchFamily="18" charset="0"/>
              </a:rPr>
              <a:t>应用：</a:t>
            </a:r>
            <a:r>
              <a:rPr lang="zh-CN" altLang="en-US" sz="2333" dirty="0">
                <a:solidFill>
                  <a:srgbClr val="FF0000"/>
                </a:solidFill>
                <a:cs typeface="Times New Roman" panose="02020603050405020304" pitchFamily="18" charset="0"/>
              </a:rPr>
              <a:t>测</a:t>
            </a:r>
            <a:r>
              <a:rPr lang="zh-CN" altLang="en-US" sz="2333" dirty="0">
                <a:solidFill>
                  <a:schemeClr val="tx2"/>
                </a:solidFill>
                <a:cs typeface="Times New Roman" panose="02020603050405020304" pitchFamily="18" charset="0"/>
              </a:rPr>
              <a:t>微小位移</a:t>
            </a:r>
            <a:endParaRPr lang="en-US" altLang="zh-CN" sz="2333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3" grpId="0"/>
      <p:bldP spid="5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2" name="Text Box 4"/>
          <p:cNvSpPr txBox="1">
            <a:spLocks noChangeArrowheads="1"/>
          </p:cNvSpPr>
          <p:nvPr/>
        </p:nvSpPr>
        <p:spPr bwMode="auto">
          <a:xfrm>
            <a:off x="938133" y="1003681"/>
            <a:ext cx="7226658" cy="110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在迈克耳孙干涉仪中，反射镜移动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0.2334</a:t>
            </a: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mm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endParaRPr lang="en-US" altLang="zh-CN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距离时，可以数出移动了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792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条条纹，求所用光波长。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938133" y="2350411"/>
            <a:ext cx="6601354" cy="457729"/>
            <a:chOff x="249" y="799"/>
            <a:chExt cx="4990" cy="346"/>
          </a:xfrm>
        </p:grpSpPr>
        <p:sp>
          <p:nvSpPr>
            <p:cNvPr id="28680" name="Rectangle 7"/>
            <p:cNvSpPr>
              <a:spLocks noChangeArrowheads="1"/>
            </p:cNvSpPr>
            <p:nvPr/>
          </p:nvSpPr>
          <p:spPr bwMode="auto">
            <a:xfrm>
              <a:off x="249" y="799"/>
              <a:ext cx="4990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333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解：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由条纹移动的数目</a:t>
              </a:r>
              <a:r>
                <a:rPr lang="en-US" altLang="zh-CN" sz="2333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与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</a:t>
              </a:r>
              <a:r>
                <a:rPr lang="zh-CN" altLang="zh-CN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镜平移的距离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关系</a:t>
              </a:r>
            </a:p>
          </p:txBody>
        </p:sp>
        <p:graphicFrame>
          <p:nvGraphicFramePr>
            <p:cNvPr id="28681" name="Object 8"/>
            <p:cNvGraphicFramePr>
              <a:graphicFrameLocks noChangeAspect="1"/>
            </p:cNvGraphicFramePr>
            <p:nvPr/>
          </p:nvGraphicFramePr>
          <p:xfrm>
            <a:off x="2971" y="845"/>
            <a:ext cx="34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15713" imgH="190335" progId="Equation.3">
                    <p:embed/>
                  </p:oleObj>
                </mc:Choice>
                <mc:Fallback>
                  <p:oleObj name="公式" r:id="rId3" imgW="215713" imgH="190335" progId="Equation.3">
                    <p:embed/>
                    <p:pic>
                      <p:nvPicPr>
                        <p:cNvPr id="2868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845"/>
                          <a:ext cx="340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764" name="Object 12"/>
          <p:cNvGraphicFramePr>
            <a:graphicFrameLocks noChangeAspect="1"/>
          </p:cNvGraphicFramePr>
          <p:nvPr/>
        </p:nvGraphicFramePr>
        <p:xfrm>
          <a:off x="1810887" y="4080123"/>
          <a:ext cx="1019969" cy="840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431613" imgH="355446" progId="Equation.3">
                  <p:embed/>
                </p:oleObj>
              </mc:Choice>
              <mc:Fallback>
                <p:oleObj name="公式" r:id="rId5" imgW="431613" imgH="355446" progId="Equation.3">
                  <p:embed/>
                  <p:pic>
                    <p:nvPicPr>
                      <p:cNvPr id="7476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0887" y="4080123"/>
                        <a:ext cx="1019969" cy="840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5" name="Object 13"/>
          <p:cNvGraphicFramePr>
            <a:graphicFrameLocks noChangeAspect="1"/>
          </p:cNvGraphicFramePr>
          <p:nvPr/>
        </p:nvGraphicFramePr>
        <p:xfrm>
          <a:off x="2711794" y="4057633"/>
          <a:ext cx="4192323" cy="862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1854200" imgH="381000" progId="Equation.3">
                  <p:embed/>
                </p:oleObj>
              </mc:Choice>
              <mc:Fallback>
                <p:oleObj name="公式" r:id="rId7" imgW="1854200" imgH="381000" progId="Equation.3">
                  <p:embed/>
                  <p:pic>
                    <p:nvPicPr>
                      <p:cNvPr id="74765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794" y="4057633"/>
                        <a:ext cx="4192323" cy="862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1972635" y="2908019"/>
          <a:ext cx="1225021" cy="862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406080" progId="Equation.DSMT4">
                  <p:embed/>
                </p:oleObj>
              </mc:Choice>
              <mc:Fallback>
                <p:oleObj name="Equation" r:id="rId9" imgW="609480" imgH="406080" progId="Equation.DSMT4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2635" y="2908019"/>
                        <a:ext cx="1225021" cy="862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84EC460-9490-6045-00B2-F76E968638E2}"/>
              </a:ext>
            </a:extLst>
          </p:cNvPr>
          <p:cNvSpPr txBox="1"/>
          <p:nvPr/>
        </p:nvSpPr>
        <p:spPr>
          <a:xfrm>
            <a:off x="968262" y="492615"/>
            <a:ext cx="3810000" cy="46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3167"/>
              </a:lnSpc>
            </a:pPr>
            <a:r>
              <a:rPr lang="zh-CN" altLang="en-US" sz="2333" dirty="0">
                <a:solidFill>
                  <a:schemeClr val="accent2"/>
                </a:solidFill>
                <a:cs typeface="Times New Roman" panose="02020603050405020304" pitchFamily="18" charset="0"/>
              </a:rPr>
              <a:t>应用：</a:t>
            </a:r>
            <a:r>
              <a:rPr lang="zh-CN" altLang="en-US" sz="2333" dirty="0">
                <a:solidFill>
                  <a:schemeClr val="tx2"/>
                </a:solidFill>
                <a:cs typeface="Times New Roman" panose="02020603050405020304" pitchFamily="18" charset="0"/>
              </a:rPr>
              <a:t>测光波波长</a:t>
            </a:r>
            <a:endParaRPr lang="en-US" altLang="zh-CN" sz="2333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37967"/>
              </p:ext>
            </p:extLst>
          </p:nvPr>
        </p:nvGraphicFramePr>
        <p:xfrm>
          <a:off x="2733214" y="2477301"/>
          <a:ext cx="5254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0120" imgH="406080" progId="Equation.DSMT4">
                  <p:embed/>
                </p:oleObj>
              </mc:Choice>
              <mc:Fallback>
                <p:oleObj name="Equation" r:id="rId3" imgW="330120" imgH="406080" progId="Equation.DSMT4">
                  <p:embed/>
                  <p:pic>
                    <p:nvPicPr>
                      <p:cNvPr id="737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100000"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214" y="2477301"/>
                        <a:ext cx="525463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/>
          <p:cNvGraphicFramePr>
            <a:graphicFrameLocks noChangeAspect="1"/>
          </p:cNvGraphicFramePr>
          <p:nvPr/>
        </p:nvGraphicFramePr>
        <p:xfrm>
          <a:off x="1816819" y="3034083"/>
          <a:ext cx="1208064" cy="76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49160" imgH="406080" progId="Equation.DSMT4">
                  <p:embed/>
                </p:oleObj>
              </mc:Choice>
              <mc:Fallback>
                <p:oleObj name="Equation" r:id="rId5" imgW="749160" imgH="406080" progId="Equation.DSMT4">
                  <p:embed/>
                  <p:pic>
                    <p:nvPicPr>
                      <p:cNvPr id="737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819" y="3034083"/>
                        <a:ext cx="1208064" cy="763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/>
          <p:cNvGraphicFramePr>
            <a:graphicFrameLocks noChangeAspect="1"/>
          </p:cNvGraphicFramePr>
          <p:nvPr/>
        </p:nvGraphicFramePr>
        <p:xfrm>
          <a:off x="2040170" y="3806793"/>
          <a:ext cx="2315806" cy="772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0" imgH="419040" progId="Equation.DSMT4">
                  <p:embed/>
                </p:oleObj>
              </mc:Choice>
              <mc:Fallback>
                <p:oleObj name="Equation" r:id="rId7" imgW="1396800" imgH="419040" progId="Equation.DSMT4">
                  <p:embed/>
                  <p:pic>
                    <p:nvPicPr>
                      <p:cNvPr id="737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100000"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0170" y="3806793"/>
                        <a:ext cx="2315806" cy="772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1080624" y="2608101"/>
            <a:ext cx="83343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31397" y="4758553"/>
            <a:ext cx="1555746" cy="403203"/>
            <a:chOff x="1920" y="3643"/>
            <a:chExt cx="1536" cy="437"/>
          </a:xfrm>
        </p:grpSpPr>
        <p:sp>
          <p:nvSpPr>
            <p:cNvPr id="29762" name="Rectangle 9"/>
            <p:cNvSpPr>
              <a:spLocks noChangeArrowheads="1"/>
            </p:cNvSpPr>
            <p:nvPr/>
          </p:nvSpPr>
          <p:spPr bwMode="auto">
            <a:xfrm>
              <a:off x="1920" y="3696"/>
              <a:ext cx="15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763" name="Object 10"/>
            <p:cNvGraphicFramePr>
              <a:graphicFrameLocks noChangeAspect="1"/>
            </p:cNvGraphicFramePr>
            <p:nvPr/>
          </p:nvGraphicFramePr>
          <p:xfrm>
            <a:off x="2011" y="3643"/>
            <a:ext cx="1345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660240" imgH="177480" progId="Equation.DSMT4">
                    <p:embed/>
                  </p:oleObj>
                </mc:Choice>
                <mc:Fallback>
                  <p:oleObj name="Equation" r:id="rId9" imgW="660240" imgH="177480" progId="Equation.DSMT4">
                    <p:embed/>
                    <p:pic>
                      <p:nvPicPr>
                        <p:cNvPr id="29763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lum bright="-100000" contrast="100000"/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1" y="3643"/>
                          <a:ext cx="1345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597000" y="2731790"/>
            <a:ext cx="3563612" cy="2719526"/>
            <a:chOff x="2611" y="1404"/>
            <a:chExt cx="3161" cy="2560"/>
          </a:xfrm>
        </p:grpSpPr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4320" y="3566"/>
              <a:ext cx="316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29709" name="Line 13"/>
            <p:cNvSpPr>
              <a:spLocks noChangeShapeType="1"/>
            </p:cNvSpPr>
            <p:nvPr/>
          </p:nvSpPr>
          <p:spPr bwMode="auto">
            <a:xfrm>
              <a:off x="3247" y="2689"/>
              <a:ext cx="85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10" name="Group 14"/>
            <p:cNvGrpSpPr>
              <a:grpSpLocks/>
            </p:cNvGrpSpPr>
            <p:nvPr/>
          </p:nvGrpSpPr>
          <p:grpSpPr bwMode="auto">
            <a:xfrm>
              <a:off x="4066" y="2626"/>
              <a:ext cx="127" cy="95"/>
              <a:chOff x="2688" y="2112"/>
              <a:chExt cx="192" cy="144"/>
            </a:xfrm>
          </p:grpSpPr>
          <p:sp>
            <p:nvSpPr>
              <p:cNvPr id="29760" name="Line 15"/>
              <p:cNvSpPr>
                <a:spLocks noChangeShapeType="1"/>
              </p:cNvSpPr>
              <p:nvPr/>
            </p:nvSpPr>
            <p:spPr bwMode="auto">
              <a:xfrm>
                <a:off x="2688" y="2208"/>
                <a:ext cx="192" cy="4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61" name="Line 16"/>
              <p:cNvSpPr>
                <a:spLocks noChangeShapeType="1"/>
              </p:cNvSpPr>
              <p:nvPr/>
            </p:nvSpPr>
            <p:spPr bwMode="auto">
              <a:xfrm flipH="1" flipV="1">
                <a:off x="2784" y="2112"/>
                <a:ext cx="96" cy="14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11" name="Line 17"/>
            <p:cNvSpPr>
              <a:spLocks noChangeShapeType="1"/>
            </p:cNvSpPr>
            <p:nvPr/>
          </p:nvSpPr>
          <p:spPr bwMode="auto">
            <a:xfrm flipV="1">
              <a:off x="4130" y="1460"/>
              <a:ext cx="0" cy="116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12" name="Group 18"/>
            <p:cNvGrpSpPr>
              <a:grpSpLocks/>
            </p:cNvGrpSpPr>
            <p:nvPr/>
          </p:nvGrpSpPr>
          <p:grpSpPr bwMode="auto">
            <a:xfrm>
              <a:off x="4160" y="1500"/>
              <a:ext cx="63" cy="2144"/>
              <a:chOff x="2832" y="384"/>
              <a:chExt cx="96" cy="3264"/>
            </a:xfrm>
          </p:grpSpPr>
          <p:sp>
            <p:nvSpPr>
              <p:cNvPr id="29757" name="Line 19"/>
              <p:cNvSpPr>
                <a:spLocks noChangeShapeType="1"/>
              </p:cNvSpPr>
              <p:nvPr/>
            </p:nvSpPr>
            <p:spPr bwMode="auto">
              <a:xfrm>
                <a:off x="2832" y="384"/>
                <a:ext cx="0" cy="172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8" name="Line 20"/>
              <p:cNvSpPr>
                <a:spLocks noChangeShapeType="1"/>
              </p:cNvSpPr>
              <p:nvPr/>
            </p:nvSpPr>
            <p:spPr bwMode="auto">
              <a:xfrm flipH="1" flipV="1">
                <a:off x="2832" y="2064"/>
                <a:ext cx="96" cy="144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9" name="Line 21"/>
              <p:cNvSpPr>
                <a:spLocks noChangeShapeType="1"/>
              </p:cNvSpPr>
              <p:nvPr/>
            </p:nvSpPr>
            <p:spPr bwMode="auto">
              <a:xfrm>
                <a:off x="2928" y="2208"/>
                <a:ext cx="0" cy="14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13" name="Group 22"/>
            <p:cNvGrpSpPr>
              <a:grpSpLocks/>
            </p:cNvGrpSpPr>
            <p:nvPr/>
          </p:nvGrpSpPr>
          <p:grpSpPr bwMode="auto">
            <a:xfrm>
              <a:off x="4193" y="2721"/>
              <a:ext cx="1375" cy="63"/>
              <a:chOff x="2880" y="2256"/>
              <a:chExt cx="2160" cy="48"/>
            </a:xfrm>
          </p:grpSpPr>
          <p:sp>
            <p:nvSpPr>
              <p:cNvPr id="29754" name="Line 23"/>
              <p:cNvSpPr>
                <a:spLocks noChangeShapeType="1"/>
              </p:cNvSpPr>
              <p:nvPr/>
            </p:nvSpPr>
            <p:spPr bwMode="auto">
              <a:xfrm>
                <a:off x="2880" y="2256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5" name="Line 24"/>
              <p:cNvSpPr>
                <a:spLocks noChangeShapeType="1"/>
              </p:cNvSpPr>
              <p:nvPr/>
            </p:nvSpPr>
            <p:spPr bwMode="auto">
              <a:xfrm>
                <a:off x="3648" y="2256"/>
                <a:ext cx="192" cy="48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6" name="Line 25"/>
              <p:cNvSpPr>
                <a:spLocks noChangeShapeType="1"/>
              </p:cNvSpPr>
              <p:nvPr/>
            </p:nvSpPr>
            <p:spPr bwMode="auto">
              <a:xfrm>
                <a:off x="3840" y="2304"/>
                <a:ext cx="120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14" name="Line 26"/>
            <p:cNvSpPr>
              <a:spLocks noChangeShapeType="1"/>
            </p:cNvSpPr>
            <p:nvPr/>
          </p:nvSpPr>
          <p:spPr bwMode="auto">
            <a:xfrm>
              <a:off x="4702" y="2688"/>
              <a:ext cx="124" cy="4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15" name="Line 27"/>
            <p:cNvSpPr>
              <a:spLocks noChangeShapeType="1"/>
            </p:cNvSpPr>
            <p:nvPr/>
          </p:nvSpPr>
          <p:spPr bwMode="auto">
            <a:xfrm flipH="1">
              <a:off x="4795" y="2736"/>
              <a:ext cx="773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16" name="Line 28"/>
            <p:cNvSpPr>
              <a:spLocks noChangeShapeType="1"/>
            </p:cNvSpPr>
            <p:nvPr/>
          </p:nvSpPr>
          <p:spPr bwMode="auto">
            <a:xfrm flipH="1">
              <a:off x="4176" y="2688"/>
              <a:ext cx="52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17" name="Line 29"/>
            <p:cNvSpPr>
              <a:spLocks noChangeShapeType="1"/>
            </p:cNvSpPr>
            <p:nvPr/>
          </p:nvSpPr>
          <p:spPr bwMode="auto">
            <a:xfrm>
              <a:off x="4193" y="2721"/>
              <a:ext cx="0" cy="1009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18" name="Group 30"/>
            <p:cNvGrpSpPr>
              <a:grpSpLocks/>
            </p:cNvGrpSpPr>
            <p:nvPr/>
          </p:nvGrpSpPr>
          <p:grpSpPr bwMode="auto">
            <a:xfrm>
              <a:off x="2749" y="2469"/>
              <a:ext cx="851" cy="441"/>
              <a:chOff x="288" y="1872"/>
              <a:chExt cx="1296" cy="672"/>
            </a:xfrm>
          </p:grpSpPr>
          <p:sp>
            <p:nvSpPr>
              <p:cNvPr id="29749" name="Line 31"/>
              <p:cNvSpPr>
                <a:spLocks noChangeShapeType="1"/>
              </p:cNvSpPr>
              <p:nvPr/>
            </p:nvSpPr>
            <p:spPr bwMode="auto">
              <a:xfrm flipV="1">
                <a:off x="288" y="1872"/>
                <a:ext cx="720" cy="33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0" name="Line 32"/>
              <p:cNvSpPr>
                <a:spLocks noChangeShapeType="1"/>
              </p:cNvSpPr>
              <p:nvPr/>
            </p:nvSpPr>
            <p:spPr bwMode="auto">
              <a:xfrm>
                <a:off x="336" y="2208"/>
                <a:ext cx="672" cy="336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1" name="Line 33"/>
              <p:cNvSpPr>
                <a:spLocks noChangeShapeType="1"/>
              </p:cNvSpPr>
              <p:nvPr/>
            </p:nvSpPr>
            <p:spPr bwMode="auto">
              <a:xfrm>
                <a:off x="288" y="2208"/>
                <a:ext cx="1296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2" name="Line 34"/>
              <p:cNvSpPr>
                <a:spLocks noChangeShapeType="1"/>
              </p:cNvSpPr>
              <p:nvPr/>
            </p:nvSpPr>
            <p:spPr bwMode="auto">
              <a:xfrm>
                <a:off x="1008" y="1872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53" name="Line 35"/>
              <p:cNvSpPr>
                <a:spLocks noChangeShapeType="1"/>
              </p:cNvSpPr>
              <p:nvPr/>
            </p:nvSpPr>
            <p:spPr bwMode="auto">
              <a:xfrm>
                <a:off x="960" y="2544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19" name="Group 36"/>
            <p:cNvGrpSpPr>
              <a:grpSpLocks/>
            </p:cNvGrpSpPr>
            <p:nvPr/>
          </p:nvGrpSpPr>
          <p:grpSpPr bwMode="auto">
            <a:xfrm>
              <a:off x="2697" y="2599"/>
              <a:ext cx="166" cy="144"/>
              <a:chOff x="3264" y="3456"/>
              <a:chExt cx="288" cy="288"/>
            </a:xfrm>
          </p:grpSpPr>
          <p:grpSp>
            <p:nvGrpSpPr>
              <p:cNvPr id="29741" name="Group 37"/>
              <p:cNvGrpSpPr>
                <a:grpSpLocks/>
              </p:cNvGrpSpPr>
              <p:nvPr/>
            </p:nvGrpSpPr>
            <p:grpSpPr bwMode="auto">
              <a:xfrm>
                <a:off x="3264" y="3456"/>
                <a:ext cx="288" cy="288"/>
                <a:chOff x="3264" y="3456"/>
                <a:chExt cx="288" cy="288"/>
              </a:xfrm>
            </p:grpSpPr>
            <p:sp>
              <p:nvSpPr>
                <p:cNvPr id="29746" name="Oval 38"/>
                <p:cNvSpPr>
                  <a:spLocks noChangeArrowheads="1"/>
                </p:cNvSpPr>
                <p:nvPr/>
              </p:nvSpPr>
              <p:spPr bwMode="auto">
                <a:xfrm>
                  <a:off x="3360" y="3552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285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47" name="Line 39"/>
                <p:cNvSpPr>
                  <a:spLocks noChangeShapeType="1"/>
                </p:cNvSpPr>
                <p:nvPr/>
              </p:nvSpPr>
              <p:spPr bwMode="auto">
                <a:xfrm>
                  <a:off x="3264" y="3600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48" name="Line 40"/>
                <p:cNvSpPr>
                  <a:spLocks noChangeShapeType="1"/>
                </p:cNvSpPr>
                <p:nvPr/>
              </p:nvSpPr>
              <p:spPr bwMode="auto">
                <a:xfrm>
                  <a:off x="3408" y="345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742" name="Group 41"/>
              <p:cNvGrpSpPr>
                <a:grpSpLocks/>
              </p:cNvGrpSpPr>
              <p:nvPr/>
            </p:nvGrpSpPr>
            <p:grpSpPr bwMode="auto">
              <a:xfrm rot="-2394473">
                <a:off x="3264" y="3456"/>
                <a:ext cx="288" cy="288"/>
                <a:chOff x="3264" y="3456"/>
                <a:chExt cx="288" cy="288"/>
              </a:xfrm>
            </p:grpSpPr>
            <p:sp>
              <p:nvSpPr>
                <p:cNvPr id="29743" name="Oval 42"/>
                <p:cNvSpPr>
                  <a:spLocks noChangeArrowheads="1"/>
                </p:cNvSpPr>
                <p:nvPr/>
              </p:nvSpPr>
              <p:spPr bwMode="auto">
                <a:xfrm>
                  <a:off x="3360" y="3552"/>
                  <a:ext cx="96" cy="96"/>
                </a:xfrm>
                <a:prstGeom prst="ellipse">
                  <a:avLst/>
                </a:prstGeom>
                <a:solidFill>
                  <a:srgbClr val="FF3300"/>
                </a:solidFill>
                <a:ln w="28575">
                  <a:solidFill>
                    <a:srgbClr val="FF33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333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44" name="Line 43"/>
                <p:cNvSpPr>
                  <a:spLocks noChangeShapeType="1"/>
                </p:cNvSpPr>
                <p:nvPr/>
              </p:nvSpPr>
              <p:spPr bwMode="auto">
                <a:xfrm>
                  <a:off x="3264" y="3600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745" name="Line 44"/>
                <p:cNvSpPr>
                  <a:spLocks noChangeShapeType="1"/>
                </p:cNvSpPr>
                <p:nvPr/>
              </p:nvSpPr>
              <p:spPr bwMode="auto">
                <a:xfrm>
                  <a:off x="3408" y="345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720" name="Text Box 45"/>
            <p:cNvSpPr txBox="1">
              <a:spLocks noChangeArrowheads="1"/>
            </p:cNvSpPr>
            <p:nvPr/>
          </p:nvSpPr>
          <p:spPr bwMode="auto">
            <a:xfrm>
              <a:off x="2611" y="2309"/>
              <a:ext cx="426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9721" name="Rectangle 46"/>
            <p:cNvSpPr>
              <a:spLocks noChangeArrowheads="1"/>
            </p:cNvSpPr>
            <p:nvPr/>
          </p:nvSpPr>
          <p:spPr bwMode="auto">
            <a:xfrm rot="-2685632">
              <a:off x="3842" y="2638"/>
              <a:ext cx="631" cy="95"/>
            </a:xfrm>
            <a:prstGeom prst="rect">
              <a:avLst/>
            </a:prstGeom>
            <a:solidFill>
              <a:srgbClr val="99CCFF">
                <a:alpha val="50195"/>
              </a:srgbClr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22" name="Group 47"/>
            <p:cNvGrpSpPr>
              <a:grpSpLocks/>
            </p:cNvGrpSpPr>
            <p:nvPr/>
          </p:nvGrpSpPr>
          <p:grpSpPr bwMode="auto">
            <a:xfrm>
              <a:off x="3842" y="1404"/>
              <a:ext cx="599" cy="63"/>
              <a:chOff x="2352" y="288"/>
              <a:chExt cx="912" cy="96"/>
            </a:xfrm>
          </p:grpSpPr>
          <p:sp>
            <p:nvSpPr>
              <p:cNvPr id="29739" name="Rectangle 48"/>
              <p:cNvSpPr>
                <a:spLocks noChangeArrowheads="1"/>
              </p:cNvSpPr>
              <p:nvPr/>
            </p:nvSpPr>
            <p:spPr bwMode="auto">
              <a:xfrm rot="5400000">
                <a:off x="2760" y="-120"/>
                <a:ext cx="96" cy="912"/>
              </a:xfrm>
              <a:prstGeom prst="rect">
                <a:avLst/>
              </a:prstGeom>
              <a:solidFill>
                <a:srgbClr val="99CCFF">
                  <a:alpha val="50195"/>
                </a:srgbClr>
              </a:solidFill>
              <a:ln w="9525">
                <a:solidFill>
                  <a:srgbClr val="99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40" name="Rectangle 49"/>
              <p:cNvSpPr>
                <a:spLocks noChangeArrowheads="1"/>
              </p:cNvSpPr>
              <p:nvPr/>
            </p:nvSpPr>
            <p:spPr bwMode="auto">
              <a:xfrm>
                <a:off x="2352" y="288"/>
                <a:ext cx="912" cy="4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23" name="Rectangle 50"/>
            <p:cNvSpPr>
              <a:spLocks noChangeArrowheads="1"/>
            </p:cNvSpPr>
            <p:nvPr/>
          </p:nvSpPr>
          <p:spPr bwMode="auto">
            <a:xfrm rot="-2685632">
              <a:off x="4473" y="2622"/>
              <a:ext cx="631" cy="95"/>
            </a:xfrm>
            <a:prstGeom prst="rect">
              <a:avLst/>
            </a:prstGeom>
            <a:solidFill>
              <a:srgbClr val="99CCFF">
                <a:alpha val="50195"/>
              </a:srgbClr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24" name="Oval 51"/>
            <p:cNvSpPr>
              <a:spLocks noChangeArrowheads="1"/>
            </p:cNvSpPr>
            <p:nvPr/>
          </p:nvSpPr>
          <p:spPr bwMode="auto">
            <a:xfrm>
              <a:off x="3187" y="2338"/>
              <a:ext cx="95" cy="631"/>
            </a:xfrm>
            <a:prstGeom prst="ellipse">
              <a:avLst/>
            </a:prstGeom>
            <a:solidFill>
              <a:srgbClr val="CCFF99">
                <a:alpha val="50195"/>
              </a:srgbClr>
            </a:solidFill>
            <a:ln w="952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25" name="Group 52"/>
            <p:cNvGrpSpPr>
              <a:grpSpLocks/>
            </p:cNvGrpSpPr>
            <p:nvPr/>
          </p:nvGrpSpPr>
          <p:grpSpPr bwMode="auto">
            <a:xfrm>
              <a:off x="5563" y="2366"/>
              <a:ext cx="63" cy="599"/>
              <a:chOff x="5040" y="1728"/>
              <a:chExt cx="96" cy="912"/>
            </a:xfrm>
          </p:grpSpPr>
          <p:sp>
            <p:nvSpPr>
              <p:cNvPr id="29737" name="Rectangle 53"/>
              <p:cNvSpPr>
                <a:spLocks noChangeArrowheads="1"/>
              </p:cNvSpPr>
              <p:nvPr/>
            </p:nvSpPr>
            <p:spPr bwMode="auto">
              <a:xfrm>
                <a:off x="5040" y="1728"/>
                <a:ext cx="96" cy="912"/>
              </a:xfrm>
              <a:prstGeom prst="rect">
                <a:avLst/>
              </a:prstGeom>
              <a:solidFill>
                <a:srgbClr val="99CCFF">
                  <a:alpha val="50195"/>
                </a:srgbClr>
              </a:solidFill>
              <a:ln w="9525">
                <a:solidFill>
                  <a:srgbClr val="99CC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738" name="Rectangle 54"/>
              <p:cNvSpPr>
                <a:spLocks noChangeArrowheads="1"/>
              </p:cNvSpPr>
              <p:nvPr/>
            </p:nvSpPr>
            <p:spPr bwMode="auto">
              <a:xfrm>
                <a:off x="5088" y="1728"/>
                <a:ext cx="48" cy="9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333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726" name="Line 55"/>
            <p:cNvSpPr>
              <a:spLocks noChangeShapeType="1"/>
            </p:cNvSpPr>
            <p:nvPr/>
          </p:nvSpPr>
          <p:spPr bwMode="auto">
            <a:xfrm>
              <a:off x="4084" y="3711"/>
              <a:ext cx="108" cy="253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27" name="Text Box 56"/>
            <p:cNvSpPr txBox="1">
              <a:spLocks noChangeArrowheads="1"/>
            </p:cNvSpPr>
            <p:nvPr/>
          </p:nvSpPr>
          <p:spPr bwMode="auto">
            <a:xfrm>
              <a:off x="5318" y="2030"/>
              <a:ext cx="454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2000" baseline="-25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28" name="Text Box 57"/>
            <p:cNvSpPr txBox="1">
              <a:spLocks noChangeArrowheads="1"/>
            </p:cNvSpPr>
            <p:nvPr/>
          </p:nvSpPr>
          <p:spPr bwMode="auto">
            <a:xfrm>
              <a:off x="4512" y="1454"/>
              <a:ext cx="454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</a:t>
              </a:r>
              <a:r>
                <a:rPr lang="en-US" altLang="zh-CN" sz="2000" baseline="-25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29" name="Text Box 58"/>
            <p:cNvSpPr txBox="1">
              <a:spLocks noChangeArrowheads="1"/>
            </p:cNvSpPr>
            <p:nvPr/>
          </p:nvSpPr>
          <p:spPr bwMode="auto">
            <a:xfrm>
              <a:off x="4440" y="2364"/>
              <a:ext cx="415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r>
                <a:rPr lang="en-US" altLang="zh-CN" sz="2000" baseline="-25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30" name="Text Box 59"/>
            <p:cNvSpPr txBox="1">
              <a:spLocks noChangeArrowheads="1"/>
            </p:cNvSpPr>
            <p:nvPr/>
          </p:nvSpPr>
          <p:spPr bwMode="auto">
            <a:xfrm>
              <a:off x="5053" y="2364"/>
              <a:ext cx="415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</a:t>
              </a:r>
              <a:r>
                <a:rPr lang="en-US" altLang="zh-CN" sz="2000" baseline="-25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31" name="Text Box 60"/>
            <p:cNvSpPr txBox="1">
              <a:spLocks noChangeArrowheads="1"/>
            </p:cNvSpPr>
            <p:nvPr/>
          </p:nvSpPr>
          <p:spPr bwMode="auto">
            <a:xfrm>
              <a:off x="3257" y="2977"/>
              <a:ext cx="316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9732" name="Rectangle 61"/>
            <p:cNvSpPr>
              <a:spLocks noChangeArrowheads="1"/>
            </p:cNvSpPr>
            <p:nvPr/>
          </p:nvSpPr>
          <p:spPr bwMode="auto">
            <a:xfrm>
              <a:off x="4068" y="1680"/>
              <a:ext cx="144" cy="528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9733" name="Rectangle 62"/>
            <p:cNvSpPr>
              <a:spLocks noChangeArrowheads="1"/>
            </p:cNvSpPr>
            <p:nvPr/>
          </p:nvSpPr>
          <p:spPr bwMode="auto">
            <a:xfrm rot="5400000">
              <a:off x="5124" y="2496"/>
              <a:ext cx="144" cy="528"/>
            </a:xfrm>
            <a:prstGeom prst="rect">
              <a:avLst/>
            </a:prstGeom>
            <a:solidFill>
              <a:srgbClr val="CCFFFF">
                <a:alpha val="50195"/>
              </a:srgbClr>
            </a:solidFill>
            <a:ln w="9525">
              <a:solidFill>
                <a:srgbClr val="0033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9734" name="Group 63"/>
            <p:cNvGrpSpPr>
              <a:grpSpLocks/>
            </p:cNvGrpSpPr>
            <p:nvPr/>
          </p:nvGrpSpPr>
          <p:grpSpPr bwMode="auto">
            <a:xfrm>
              <a:off x="4272" y="1824"/>
              <a:ext cx="973" cy="1381"/>
              <a:chOff x="4272" y="1824"/>
              <a:chExt cx="973" cy="1381"/>
            </a:xfrm>
          </p:grpSpPr>
          <p:graphicFrame>
            <p:nvGraphicFramePr>
              <p:cNvPr id="29735" name="Object 64"/>
              <p:cNvGraphicFramePr>
                <a:graphicFrameLocks noChangeAspect="1"/>
              </p:cNvGraphicFramePr>
              <p:nvPr/>
            </p:nvGraphicFramePr>
            <p:xfrm>
              <a:off x="4272" y="1824"/>
              <a:ext cx="157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38062" imgH="133347" progId="Equation.3">
                      <p:embed/>
                    </p:oleObj>
                  </mc:Choice>
                  <mc:Fallback>
                    <p:oleObj name="公式" r:id="rId11" imgW="38062" imgH="133347" progId="Equation.3">
                      <p:embed/>
                      <p:pic>
                        <p:nvPicPr>
                          <p:cNvPr id="29735" name="Object 6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lum bright="-100000" contrast="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2" y="1824"/>
                            <a:ext cx="157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36" name="Object 65"/>
              <p:cNvGraphicFramePr>
                <a:graphicFrameLocks noChangeAspect="1"/>
              </p:cNvGraphicFramePr>
              <p:nvPr/>
            </p:nvGraphicFramePr>
            <p:xfrm>
              <a:off x="5088" y="2880"/>
              <a:ext cx="157" cy="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38062" imgH="133347" progId="Equation.3">
                      <p:embed/>
                    </p:oleObj>
                  </mc:Choice>
                  <mc:Fallback>
                    <p:oleObj name="公式" r:id="rId13" imgW="38062" imgH="133347" progId="Equation.3">
                      <p:embed/>
                      <p:pic>
                        <p:nvPicPr>
                          <p:cNvPr id="29736" name="Object 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lum bright="-100000" contrast="100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88" y="2880"/>
                            <a:ext cx="157" cy="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4" name="Group 67"/>
          <p:cNvGrpSpPr>
            <a:grpSpLocks/>
          </p:cNvGrpSpPr>
          <p:nvPr/>
        </p:nvGrpSpPr>
        <p:grpSpPr bwMode="auto">
          <a:xfrm>
            <a:off x="1002636" y="462062"/>
            <a:ext cx="7188729" cy="2107406"/>
            <a:chOff x="134" y="112"/>
            <a:chExt cx="5434" cy="1593"/>
          </a:xfrm>
        </p:grpSpPr>
        <p:sp>
          <p:nvSpPr>
            <p:cNvPr id="29706" name="Text Box 2"/>
            <p:cNvSpPr txBox="1">
              <a:spLocks noChangeArrowheads="1"/>
            </p:cNvSpPr>
            <p:nvPr/>
          </p:nvSpPr>
          <p:spPr bwMode="auto">
            <a:xfrm>
              <a:off x="134" y="112"/>
              <a:ext cx="5434" cy="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67"/>
                </a:lnSpc>
                <a:spcBef>
                  <a:spcPct val="0"/>
                </a:spcBef>
                <a:buNone/>
              </a:pPr>
              <a:r>
                <a:rPr lang="zh-CN" altLang="en-US" sz="2333" dirty="0">
                  <a:solidFill>
                    <a:schemeClr val="accent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应用：</a:t>
              </a:r>
              <a:r>
                <a:rPr lang="zh-CN" altLang="en-US" sz="2333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测物质折射率</a:t>
              </a:r>
              <a:endParaRPr lang="en-US" altLang="zh-CN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3167"/>
                </a:lnSpc>
                <a:spcBef>
                  <a:spcPct val="0"/>
                </a:spcBef>
                <a:buNone/>
              </a:pPr>
              <a:r>
                <a:rPr lang="en-US" altLang="zh-CN" sz="2333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迈克耳孙干涉仪两臂中分别加入</a:t>
              </a:r>
              <a:r>
                <a:rPr lang="en-US" altLang="zh-CN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</a:t>
              </a:r>
              <a:r>
                <a:rPr lang="en-US" altLang="zh-CN" sz="2333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cm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长的玻璃管，一个抽成真空，一个充以一个大气压的氩气，今以汞光线（               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）入射干涉仪，如将氩气抽出，发现干涉仪中条纹移动了</a:t>
              </a:r>
              <a:r>
                <a:rPr lang="en-US" altLang="zh-CN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205</a:t>
              </a:r>
              <a:r>
                <a:rPr lang="zh-CN" altLang="en-US" sz="2333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条，求氩气的折射率。</a:t>
              </a:r>
              <a:endPara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707" name="Object 66"/>
            <p:cNvGraphicFramePr>
              <a:graphicFrameLocks noChangeAspect="1"/>
            </p:cNvGraphicFramePr>
            <p:nvPr/>
          </p:nvGraphicFramePr>
          <p:xfrm>
            <a:off x="823" y="1081"/>
            <a:ext cx="927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736280" imgH="177723" progId="Equation.3">
                    <p:embed/>
                  </p:oleObj>
                </mc:Choice>
                <mc:Fallback>
                  <p:oleObj name="公式" r:id="rId15" imgW="736280" imgH="177723" progId="Equation.3">
                    <p:embed/>
                    <p:pic>
                      <p:nvPicPr>
                        <p:cNvPr id="29707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3" y="1081"/>
                          <a:ext cx="927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3E25CB-C839-4D39-6BF1-E7F94D025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566253"/>
              </p:ext>
            </p:extLst>
          </p:nvPr>
        </p:nvGraphicFramePr>
        <p:xfrm>
          <a:off x="1754191" y="2668762"/>
          <a:ext cx="1030287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647640" imgH="203040" progId="Equation.DSMT4">
                  <p:embed/>
                </p:oleObj>
              </mc:Choice>
              <mc:Fallback>
                <p:oleObj name="Equation" r:id="rId17" imgW="647640" imgH="203040" progId="Equation.DSMT4">
                  <p:embed/>
                  <p:pic>
                    <p:nvPicPr>
                      <p:cNvPr id="737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lum bright="-100000"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91" y="2668762"/>
                        <a:ext cx="1030287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theme/theme1.xml><?xml version="1.0" encoding="utf-8"?>
<a:theme xmlns:a="http://schemas.openxmlformats.org/drawingml/2006/main" name="物理课模板">
  <a:themeElements>
    <a:clrScheme name="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0000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模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01-2运动叠加原理 抛体运动</Template>
  <TotalTime>6908</TotalTime>
  <Words>1069</Words>
  <Application>Microsoft Office PowerPoint</Application>
  <PresentationFormat>全屏显示(16:10)</PresentationFormat>
  <Paragraphs>224</Paragraphs>
  <Slides>29</Slides>
  <Notes>19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黑体</vt:lpstr>
      <vt:lpstr>华文中宋</vt:lpstr>
      <vt:lpstr>宋体</vt:lpstr>
      <vt:lpstr>幼圆</vt:lpstr>
      <vt:lpstr>Arial</vt:lpstr>
      <vt:lpstr>Arial</vt:lpstr>
      <vt:lpstr>Calibri</vt:lpstr>
      <vt:lpstr>Symbol</vt:lpstr>
      <vt:lpstr>Times New Roman</vt:lpstr>
      <vt:lpstr>Wingdings</vt:lpstr>
      <vt:lpstr>物理课模板</vt:lpstr>
      <vt:lpstr>Equation</vt:lpstr>
      <vt:lpstr>公式</vt:lpstr>
      <vt:lpstr>Equation.3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apphy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wuwangjie</dc:creator>
  <cp:lastModifiedBy>伟</cp:lastModifiedBy>
  <cp:revision>550</cp:revision>
  <cp:lastPrinted>2022-08-03T01:10:41Z</cp:lastPrinted>
  <dcterms:created xsi:type="dcterms:W3CDTF">2006-02-19T14:49:26Z</dcterms:created>
  <dcterms:modified xsi:type="dcterms:W3CDTF">2024-09-30T10:52:39Z</dcterms:modified>
</cp:coreProperties>
</file>